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64" r:id="rId3"/>
    <p:sldId id="260" r:id="rId4"/>
    <p:sldId id="258" r:id="rId5"/>
    <p:sldId id="261" r:id="rId6"/>
    <p:sldId id="265" r:id="rId7"/>
    <p:sldId id="299" r:id="rId8"/>
    <p:sldId id="278" r:id="rId9"/>
    <p:sldId id="279" r:id="rId10"/>
    <p:sldId id="281" r:id="rId11"/>
    <p:sldId id="286" r:id="rId12"/>
    <p:sldId id="280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66" r:id="rId21"/>
    <p:sldId id="295" r:id="rId22"/>
    <p:sldId id="296" r:id="rId23"/>
    <p:sldId id="297" r:id="rId24"/>
    <p:sldId id="298" r:id="rId25"/>
    <p:sldId id="300" r:id="rId26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örkem Güngör" initials="GG" lastIdx="1" clrIdx="0">
    <p:extLst>
      <p:ext uri="{19B8F6BF-5375-455C-9EA6-DF929625EA0E}">
        <p15:presenceInfo xmlns:p15="http://schemas.microsoft.com/office/powerpoint/2012/main" userId="Görkem Güngö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5185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/>
              <a:t>Region: </a:t>
            </a:r>
            <a:r>
              <a:rPr lang="tr-TR" sz="1200" dirty="0" err="1"/>
              <a:t>westeros_baseline</a:t>
            </a:r>
            <a:r>
              <a:rPr lang="it-IT" sz="1200" dirty="0"/>
              <a:t>, Scenario: adb</a:t>
            </a:r>
          </a:p>
          <a:p>
            <a:pPr>
              <a:defRPr sz="1200"/>
            </a:pPr>
            <a:r>
              <a:rPr lang="it-IT" sz="1200" dirty="0"/>
              <a:t>Unit: MW</a:t>
            </a:r>
            <a:endParaRPr lang="tr-T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coal_ppl/total inst cap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38932.5</c:v>
                </c:pt>
                <c:pt idx="1">
                  <c:v>83408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49-480F-95AF-B2294AEAF723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wind_ppl/total inst cap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Sayfa1!$C$2:$C$3</c:f>
              <c:numCache>
                <c:formatCode>General</c:formatCode>
                <c:ptCount val="2"/>
                <c:pt idx="0">
                  <c:v>68947.5</c:v>
                </c:pt>
                <c:pt idx="1">
                  <c:v>21397.5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49-480F-95AF-B2294AEAF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7318335"/>
        <c:axId val="1226325423"/>
      </c:barChart>
      <c:catAx>
        <c:axId val="1267318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26325423"/>
        <c:crosses val="autoZero"/>
        <c:auto val="1"/>
        <c:lblAlgn val="ctr"/>
        <c:lblOffset val="100"/>
        <c:noMultiLvlLbl val="0"/>
      </c:catAx>
      <c:valAx>
        <c:axId val="1226325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67318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0" i="0" baseline="0" dirty="0">
                <a:effectLst/>
              </a:rPr>
              <a:t>CO2</a:t>
            </a:r>
            <a:r>
              <a:rPr lang="tr-TR" sz="1100" b="0" i="0" baseline="0" dirty="0">
                <a:effectLst/>
              </a:rPr>
              <a:t> </a:t>
            </a:r>
            <a:r>
              <a:rPr lang="tr-TR" sz="1100" b="0" i="0" baseline="0" dirty="0" err="1">
                <a:effectLst/>
              </a:rPr>
              <a:t>Emission</a:t>
            </a:r>
            <a:endParaRPr lang="tr-TR" sz="1100" dirty="0">
              <a:effectLst/>
            </a:endParaRPr>
          </a:p>
          <a:p>
            <a:pPr>
              <a:defRPr sz="1100"/>
            </a:pPr>
            <a:r>
              <a:rPr lang="en-US" sz="1100" b="0" i="0" baseline="0" dirty="0">
                <a:effectLst/>
              </a:rPr>
              <a:t>Region: </a:t>
            </a:r>
            <a:r>
              <a:rPr lang="en-US" sz="1100" b="0" i="0" baseline="0" dirty="0" err="1">
                <a:effectLst/>
              </a:rPr>
              <a:t>westeros</a:t>
            </a:r>
            <a:r>
              <a:rPr lang="en-US" sz="1100" b="0" i="0" baseline="0" dirty="0">
                <a:effectLst/>
              </a:rPr>
              <a:t>_</a:t>
            </a:r>
            <a:r>
              <a:rPr lang="tr-TR" sz="1100" b="0" i="0" baseline="0" dirty="0" err="1">
                <a:effectLst/>
              </a:rPr>
              <a:t>yearly</a:t>
            </a:r>
            <a:r>
              <a:rPr lang="en-US" sz="1100" b="0" i="0" baseline="0" dirty="0">
                <a:effectLst/>
              </a:rPr>
              <a:t>, Scenario: </a:t>
            </a:r>
            <a:r>
              <a:rPr lang="en-US" sz="1100" b="0" i="0" baseline="0" dirty="0" err="1">
                <a:effectLst/>
              </a:rPr>
              <a:t>adb</a:t>
            </a:r>
            <a:r>
              <a:rPr lang="tr-TR" sz="1100" b="0" i="0" baseline="0" dirty="0">
                <a:effectLst/>
              </a:rPr>
              <a:t> </a:t>
            </a:r>
            <a:endParaRPr lang="tr-TR" sz="1100" dirty="0">
              <a:effectLst/>
            </a:endParaRPr>
          </a:p>
          <a:p>
            <a:pPr>
              <a:defRPr sz="1100"/>
            </a:pPr>
            <a:r>
              <a:rPr lang="tr-TR" sz="1100" b="0" i="0" baseline="0" dirty="0" err="1">
                <a:effectLst/>
              </a:rPr>
              <a:t>Unit</a:t>
            </a:r>
            <a:r>
              <a:rPr lang="tr-TR" sz="1100" b="0" i="0" baseline="0" dirty="0">
                <a:effectLst/>
              </a:rPr>
              <a:t>: ktCO2/</a:t>
            </a:r>
            <a:r>
              <a:rPr lang="en-US" sz="1100" b="0" i="0" baseline="0" dirty="0">
                <a:effectLst/>
              </a:rPr>
              <a:t>y</a:t>
            </a:r>
            <a:r>
              <a:rPr lang="tr-TR" sz="1100" b="0" i="0" baseline="0" dirty="0">
                <a:effectLst/>
              </a:rPr>
              <a:t>r</a:t>
            </a:r>
            <a:endParaRPr lang="tr-TR" sz="11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CO2/value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268546</c:v>
                </c:pt>
                <c:pt idx="1">
                  <c:v>400000.34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5C-4880-B88D-8CB9DD5AA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38202319"/>
        <c:axId val="465714015"/>
      </c:barChart>
      <c:catAx>
        <c:axId val="338202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65714015"/>
        <c:crosses val="autoZero"/>
        <c:auto val="1"/>
        <c:lblAlgn val="ctr"/>
        <c:lblOffset val="100"/>
        <c:noMultiLvlLbl val="0"/>
      </c:catAx>
      <c:valAx>
        <c:axId val="465714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338202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Region: </a:t>
            </a:r>
            <a:r>
              <a:rPr lang="en-US" sz="1100" dirty="0" err="1"/>
              <a:t>westeros_yearly</a:t>
            </a:r>
            <a:r>
              <a:rPr lang="en-US" sz="1100" dirty="0"/>
              <a:t>, Scenario: </a:t>
            </a:r>
            <a:r>
              <a:rPr lang="en-US" sz="1100" dirty="0" err="1"/>
              <a:t>adb</a:t>
            </a:r>
            <a:endParaRPr lang="tr-TR" sz="1100" dirty="0"/>
          </a:p>
          <a:p>
            <a:pPr>
              <a:defRPr sz="1100"/>
            </a:pPr>
            <a:r>
              <a:rPr lang="en-US" sz="1100" dirty="0"/>
              <a:t>Unit: US$'00/tCO2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CO2/shadow 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0</c:v>
                </c:pt>
                <c:pt idx="1">
                  <c:v>-41.11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51-402D-A03A-4116C0CC09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6948127"/>
        <c:axId val="465720671"/>
      </c:barChart>
      <c:catAx>
        <c:axId val="466948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65720671"/>
        <c:crosses val="autoZero"/>
        <c:auto val="1"/>
        <c:lblAlgn val="ctr"/>
        <c:lblOffset val="100"/>
        <c:noMultiLvlLbl val="0"/>
      </c:catAx>
      <c:valAx>
        <c:axId val="465720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66948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producers of fuel electricity on level secondary</a:t>
            </a:r>
          </a:p>
          <a:p>
            <a:pPr>
              <a:defRPr sz="1100"/>
            </a:pPr>
            <a:r>
              <a:rPr lang="en-US" sz="1100" dirty="0"/>
              <a:t>Region: </a:t>
            </a:r>
            <a:r>
              <a:rPr lang="en-US" sz="1100" dirty="0" err="1"/>
              <a:t>westeros_tax</a:t>
            </a:r>
            <a:r>
              <a:rPr lang="en-US" sz="1100" dirty="0"/>
              <a:t>, Scenario: </a:t>
            </a:r>
            <a:r>
              <a:rPr lang="en-US" sz="1100" dirty="0" err="1"/>
              <a:t>adb</a:t>
            </a:r>
            <a:endParaRPr lang="en-US" sz="1100" dirty="0"/>
          </a:p>
          <a:p>
            <a:pPr>
              <a:defRPr sz="1100"/>
            </a:pPr>
            <a:r>
              <a:rPr lang="en-US" sz="1100" dirty="0"/>
              <a:t>Unit: </a:t>
            </a:r>
            <a:r>
              <a:rPr lang="en-US" sz="1100" dirty="0" err="1"/>
              <a:t>MWyr</a:t>
            </a:r>
            <a:endParaRPr lang="tr-TR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coal_ppl/electricity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36290</c:v>
                </c:pt>
                <c:pt idx="1">
                  <c:v>63710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44-46ED-82C5-55CC5C78DAF6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wind_ppl/electricity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Sayfa1!$C$2:$C$3</c:f>
              <c:numCache>
                <c:formatCode>General</c:formatCode>
                <c:ptCount val="2"/>
                <c:pt idx="0">
                  <c:v>24821.1</c:v>
                </c:pt>
                <c:pt idx="1">
                  <c:v>27401.1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44-46ED-82C5-55CC5C78D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35365376"/>
        <c:axId val="1134474784"/>
      </c:barChart>
      <c:catAx>
        <c:axId val="113536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34474784"/>
        <c:crosses val="autoZero"/>
        <c:auto val="1"/>
        <c:lblAlgn val="ctr"/>
        <c:lblOffset val="100"/>
        <c:noMultiLvlLbl val="0"/>
      </c:catAx>
      <c:valAx>
        <c:axId val="113447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3536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 sz="1100" dirty="0" err="1"/>
              <a:t>Region</a:t>
            </a:r>
            <a:r>
              <a:rPr lang="tr-TR" sz="1100" dirty="0"/>
              <a:t>: </a:t>
            </a:r>
            <a:r>
              <a:rPr lang="tr-TR" sz="1100" dirty="0" err="1"/>
              <a:t>westeros_tax</a:t>
            </a:r>
            <a:r>
              <a:rPr lang="tr-TR" sz="1100" dirty="0"/>
              <a:t>, </a:t>
            </a:r>
            <a:r>
              <a:rPr lang="tr-TR" sz="1100" dirty="0" err="1"/>
              <a:t>Scenario</a:t>
            </a:r>
            <a:r>
              <a:rPr lang="tr-TR" sz="1100" dirty="0"/>
              <a:t>: </a:t>
            </a:r>
            <a:r>
              <a:rPr lang="tr-TR" sz="1100" dirty="0" err="1"/>
              <a:t>adb</a:t>
            </a:r>
            <a:endParaRPr lang="tr-TR" sz="1100" dirty="0"/>
          </a:p>
          <a:p>
            <a:pPr>
              <a:defRPr sz="1100"/>
            </a:pPr>
            <a:r>
              <a:rPr lang="tr-TR" sz="1100" dirty="0" err="1"/>
              <a:t>Unit</a:t>
            </a:r>
            <a:r>
              <a:rPr lang="tr-TR" sz="1100" dirty="0"/>
              <a:t>: </a:t>
            </a:r>
            <a:r>
              <a:rPr lang="tr-TR" sz="1100" dirty="0" err="1"/>
              <a:t>MWyr</a:t>
            </a:r>
            <a:endParaRPr lang="tr-TR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coal_ppl/electricity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36290</c:v>
                </c:pt>
                <c:pt idx="1">
                  <c:v>63710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65-4667-8EEA-C325B85F034B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wind_ppl/electricity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Sayfa1!$C$2:$C$3</c:f>
              <c:numCache>
                <c:formatCode>General</c:formatCode>
                <c:ptCount val="2"/>
                <c:pt idx="0">
                  <c:v>24821.1</c:v>
                </c:pt>
                <c:pt idx="1">
                  <c:v>27401.1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65-4667-8EEA-C325B85F0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56925152"/>
        <c:axId val="1131602080"/>
      </c:barChart>
      <c:catAx>
        <c:axId val="115692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31602080"/>
        <c:crosses val="autoZero"/>
        <c:auto val="1"/>
        <c:lblAlgn val="ctr"/>
        <c:lblOffset val="100"/>
        <c:noMultiLvlLbl val="0"/>
      </c:catAx>
      <c:valAx>
        <c:axId val="113160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5692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shadow price of fuel electricity on level final</a:t>
            </a:r>
          </a:p>
          <a:p>
            <a:pPr>
              <a:defRPr sz="1100"/>
            </a:pPr>
            <a:r>
              <a:rPr lang="en-US" sz="1100" dirty="0"/>
              <a:t>Region: </a:t>
            </a:r>
            <a:r>
              <a:rPr lang="en-US" sz="1100" dirty="0" err="1"/>
              <a:t>westeros_tax</a:t>
            </a:r>
            <a:r>
              <a:rPr lang="en-US" sz="1100" dirty="0"/>
              <a:t>, Scenario: </a:t>
            </a:r>
            <a:r>
              <a:rPr lang="en-US" sz="1100" dirty="0" err="1"/>
              <a:t>adb</a:t>
            </a:r>
            <a:endParaRPr lang="en-US" sz="1100" dirty="0"/>
          </a:p>
          <a:p>
            <a:pPr>
              <a:defRPr sz="1100"/>
            </a:pPr>
            <a:r>
              <a:rPr lang="en-US" sz="1100" dirty="0"/>
              <a:t>Unit: US$'00/</a:t>
            </a:r>
            <a:r>
              <a:rPr lang="en-US" sz="1100" dirty="0" err="1"/>
              <a:t>kWyr</a:t>
            </a:r>
            <a:endParaRPr lang="tr-TR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final/electricity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83.35</c:v>
                </c:pt>
                <c:pt idx="1">
                  <c:v>505.69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56-481C-A538-720C9156D2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56925552"/>
        <c:axId val="1131604160"/>
      </c:barChart>
      <c:catAx>
        <c:axId val="115692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31604160"/>
        <c:crosses val="autoZero"/>
        <c:auto val="1"/>
        <c:lblAlgn val="ctr"/>
        <c:lblOffset val="100"/>
        <c:noMultiLvlLbl val="0"/>
      </c:catAx>
      <c:valAx>
        <c:axId val="113160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56925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 sz="1100" dirty="0" err="1"/>
              <a:t>Region</a:t>
            </a:r>
            <a:r>
              <a:rPr lang="tr-TR" sz="1100" dirty="0"/>
              <a:t>: </a:t>
            </a:r>
            <a:r>
              <a:rPr lang="tr-TR" sz="1100" dirty="0" err="1"/>
              <a:t>westeros_tax</a:t>
            </a:r>
            <a:r>
              <a:rPr lang="tr-TR" sz="1100" dirty="0"/>
              <a:t>, </a:t>
            </a:r>
            <a:r>
              <a:rPr lang="tr-TR" sz="1100" dirty="0" err="1"/>
              <a:t>Scenario</a:t>
            </a:r>
            <a:r>
              <a:rPr lang="tr-TR" sz="1100" dirty="0"/>
              <a:t>: </a:t>
            </a:r>
            <a:r>
              <a:rPr lang="tr-TR" sz="1100" dirty="0" err="1"/>
              <a:t>adb</a:t>
            </a:r>
            <a:endParaRPr lang="tr-TR" sz="1100" dirty="0"/>
          </a:p>
          <a:p>
            <a:pPr>
              <a:defRPr sz="1100"/>
            </a:pPr>
            <a:r>
              <a:rPr lang="tr-TR" sz="1100" dirty="0" err="1"/>
              <a:t>Unit</a:t>
            </a:r>
            <a:r>
              <a:rPr lang="tr-TR" sz="1100" dirty="0"/>
              <a:t>: ktCO2/</a:t>
            </a:r>
            <a:r>
              <a:rPr lang="tr-TR" sz="1100" dirty="0" err="1"/>
              <a:t>yr</a:t>
            </a:r>
            <a:endParaRPr lang="tr-TR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CO2/value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268546</c:v>
                </c:pt>
                <c:pt idx="1">
                  <c:v>471454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1F-4228-A711-68D219917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56934752"/>
        <c:axId val="1134485600"/>
      </c:barChart>
      <c:catAx>
        <c:axId val="115693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34485600"/>
        <c:crosses val="autoZero"/>
        <c:auto val="1"/>
        <c:lblAlgn val="ctr"/>
        <c:lblOffset val="100"/>
        <c:noMultiLvlLbl val="0"/>
      </c:catAx>
      <c:valAx>
        <c:axId val="113448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56934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producers of fuel Electricity on level Secondary</a:t>
            </a:r>
          </a:p>
          <a:p>
            <a:pPr>
              <a:defRPr sz="1200"/>
            </a:pPr>
            <a:r>
              <a:rPr lang="en-US" sz="1200" dirty="0"/>
              <a:t>Region: </a:t>
            </a:r>
            <a:r>
              <a:rPr lang="tr-TR" sz="1200" dirty="0" err="1"/>
              <a:t>westeros_baseline</a:t>
            </a:r>
            <a:r>
              <a:rPr lang="en-US" sz="1200" dirty="0"/>
              <a:t>, Scenario: </a:t>
            </a:r>
            <a:r>
              <a:rPr lang="en-US" sz="1200" dirty="0" err="1"/>
              <a:t>adb</a:t>
            </a:r>
            <a:endParaRPr lang="en-US" sz="1200" dirty="0"/>
          </a:p>
          <a:p>
            <a:pPr>
              <a:defRPr sz="1200"/>
            </a:pPr>
            <a:r>
              <a:rPr lang="en-US" sz="1200" dirty="0"/>
              <a:t>Unit: </a:t>
            </a:r>
            <a:r>
              <a:rPr lang="en-US" sz="1200" dirty="0" err="1"/>
              <a:t>MWyr</a:t>
            </a:r>
            <a:endParaRPr lang="tr-T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coal_ppl/electricity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36290</c:v>
                </c:pt>
                <c:pt idx="1">
                  <c:v>83408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AD-46CA-B5F9-EA7CC36EFB05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wind_ppl/electricity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Sayfa1!$C$2:$C$3</c:f>
              <c:numCache>
                <c:formatCode>General</c:formatCode>
                <c:ptCount val="2"/>
                <c:pt idx="0">
                  <c:v>24821.1</c:v>
                </c:pt>
                <c:pt idx="1">
                  <c:v>7703.1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AD-46CA-B5F9-EA7CC36EFB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2944383"/>
        <c:axId val="1032714143"/>
      </c:barChart>
      <c:catAx>
        <c:axId val="1262944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032714143"/>
        <c:crosses val="autoZero"/>
        <c:auto val="1"/>
        <c:lblAlgn val="ctr"/>
        <c:lblOffset val="100"/>
        <c:noMultiLvlLbl val="0"/>
      </c:catAx>
      <c:valAx>
        <c:axId val="1032714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262944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producers of fuel electricity on level secondary</a:t>
            </a:r>
          </a:p>
          <a:p>
            <a:pPr>
              <a:defRPr sz="1100"/>
            </a:pPr>
            <a:r>
              <a:rPr lang="en-US" sz="1100" dirty="0"/>
              <a:t>Region: </a:t>
            </a:r>
            <a:r>
              <a:rPr lang="en-US" sz="1100" dirty="0" err="1"/>
              <a:t>westeros_emission</a:t>
            </a:r>
            <a:r>
              <a:rPr lang="en-US" sz="1100" dirty="0"/>
              <a:t>, Scenario: </a:t>
            </a:r>
            <a:r>
              <a:rPr lang="en-US" sz="1100" dirty="0" err="1"/>
              <a:t>adb</a:t>
            </a:r>
            <a:endParaRPr lang="en-US" sz="1100" dirty="0"/>
          </a:p>
          <a:p>
            <a:pPr>
              <a:defRPr sz="1100"/>
            </a:pPr>
            <a:r>
              <a:rPr lang="en-US" sz="1100" dirty="0"/>
              <a:t>Unit: </a:t>
            </a:r>
            <a:r>
              <a:rPr lang="en-US" sz="1100" dirty="0" err="1"/>
              <a:t>MWyr</a:t>
            </a:r>
            <a:endParaRPr lang="tr-TR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coal_ppl/electricity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36290</c:v>
                </c:pt>
                <c:pt idx="1">
                  <c:v>63710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62-4979-AB2F-F70C61AC71E9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wind_ppl/electricity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Sayfa1!$C$2:$C$3</c:f>
              <c:numCache>
                <c:formatCode>General</c:formatCode>
                <c:ptCount val="2"/>
                <c:pt idx="0">
                  <c:v>24821.1</c:v>
                </c:pt>
                <c:pt idx="1">
                  <c:v>27401.1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62-4979-AB2F-F70C61AC7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1821871"/>
        <c:axId val="465709439"/>
      </c:barChart>
      <c:catAx>
        <c:axId val="461821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65709439"/>
        <c:crosses val="autoZero"/>
        <c:auto val="1"/>
        <c:lblAlgn val="ctr"/>
        <c:lblOffset val="100"/>
        <c:noMultiLvlLbl val="0"/>
      </c:catAx>
      <c:valAx>
        <c:axId val="46570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61821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100" dirty="0"/>
              <a:t>Region: westeros_emission, Scenario: adb</a:t>
            </a:r>
          </a:p>
          <a:p>
            <a:pPr>
              <a:defRPr sz="1100"/>
            </a:pPr>
            <a:r>
              <a:rPr lang="it-IT" sz="1100" dirty="0"/>
              <a:t>Unit: MW</a:t>
            </a:r>
            <a:endParaRPr lang="tr-TR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coal_ppl/total inst cap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38932.5</c:v>
                </c:pt>
                <c:pt idx="1">
                  <c:v>63710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43-4ED1-8308-15500C0A916E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wind_ppl/total inst cap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Sayfa1!$C$2:$C$3</c:f>
              <c:numCache>
                <c:formatCode>General</c:formatCode>
                <c:ptCount val="2"/>
                <c:pt idx="0">
                  <c:v>68947.5</c:v>
                </c:pt>
                <c:pt idx="1">
                  <c:v>76114.2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43-4ED1-8308-15500C0A9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1820271"/>
        <c:axId val="331504751"/>
      </c:barChart>
      <c:catAx>
        <c:axId val="461820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331504751"/>
        <c:crosses val="autoZero"/>
        <c:auto val="1"/>
        <c:lblAlgn val="ctr"/>
        <c:lblOffset val="100"/>
        <c:noMultiLvlLbl val="0"/>
      </c:catAx>
      <c:valAx>
        <c:axId val="331504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61820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shadow price of fuel electricity on level final</a:t>
            </a:r>
          </a:p>
          <a:p>
            <a:pPr>
              <a:defRPr sz="1100"/>
            </a:pPr>
            <a:r>
              <a:rPr lang="en-US" sz="1100" dirty="0"/>
              <a:t>Region: </a:t>
            </a:r>
            <a:r>
              <a:rPr lang="en-US" sz="1100" dirty="0" err="1"/>
              <a:t>westeros_emission</a:t>
            </a:r>
            <a:r>
              <a:rPr lang="en-US" sz="1100" dirty="0"/>
              <a:t>, Scenario: </a:t>
            </a:r>
            <a:r>
              <a:rPr lang="en-US" sz="1100" dirty="0" err="1"/>
              <a:t>adb</a:t>
            </a:r>
            <a:endParaRPr lang="en-US" sz="1100" dirty="0"/>
          </a:p>
          <a:p>
            <a:pPr>
              <a:defRPr sz="1100"/>
            </a:pPr>
            <a:r>
              <a:rPr lang="en-US" sz="1100" dirty="0"/>
              <a:t>Unit: US$'00/</a:t>
            </a:r>
            <a:r>
              <a:rPr lang="en-US" sz="1100" dirty="0" err="1"/>
              <a:t>kWyr</a:t>
            </a:r>
            <a:endParaRPr lang="tr-TR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final/electricity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290.86</c:v>
                </c:pt>
                <c:pt idx="1">
                  <c:v>505.69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E5-4B19-93CC-44C3AE6EB6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45464175"/>
        <c:axId val="1666786495"/>
      </c:barChart>
      <c:catAx>
        <c:axId val="2045464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666786495"/>
        <c:crosses val="autoZero"/>
        <c:auto val="1"/>
        <c:lblAlgn val="ctr"/>
        <c:lblOffset val="100"/>
        <c:noMultiLvlLbl val="0"/>
      </c:catAx>
      <c:valAx>
        <c:axId val="166678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45464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CO2</a:t>
            </a:r>
            <a:r>
              <a:rPr lang="tr-TR" sz="1100" baseline="0" dirty="0"/>
              <a:t> </a:t>
            </a:r>
            <a:r>
              <a:rPr lang="tr-TR" sz="1100" baseline="0" dirty="0" err="1"/>
              <a:t>Emission</a:t>
            </a:r>
            <a:endParaRPr lang="tr-TR" sz="1100" baseline="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rgbClr val="000000">
                    <a:lumMod val="65000"/>
                    <a:lumOff val="35000"/>
                  </a:srgbClr>
                </a:solidFill>
              </a:defRPr>
            </a:pPr>
            <a:r>
              <a:rPr lang="en-US" sz="1100" b="0" i="0" baseline="0" dirty="0">
                <a:effectLst/>
              </a:rPr>
              <a:t>Region: </a:t>
            </a:r>
            <a:r>
              <a:rPr lang="en-US" sz="1100" b="0" i="0" baseline="0" dirty="0" err="1">
                <a:effectLst/>
              </a:rPr>
              <a:t>westeros_emission</a:t>
            </a:r>
            <a:r>
              <a:rPr lang="en-US" sz="1100" b="0" i="0" baseline="0" dirty="0">
                <a:effectLst/>
              </a:rPr>
              <a:t>, Scenario: </a:t>
            </a:r>
            <a:r>
              <a:rPr lang="en-US" sz="1100" b="0" i="0" baseline="0" dirty="0" err="1">
                <a:effectLst/>
              </a:rPr>
              <a:t>adb</a:t>
            </a:r>
            <a:r>
              <a:rPr lang="tr-TR" sz="1100" baseline="0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rgbClr val="000000">
                    <a:lumMod val="65000"/>
                    <a:lumOff val="35000"/>
                  </a:srgbClr>
                </a:solidFill>
              </a:defRPr>
            </a:pPr>
            <a:r>
              <a:rPr lang="tr-TR" sz="1100" baseline="0" dirty="0" err="1"/>
              <a:t>Unit</a:t>
            </a:r>
            <a:r>
              <a:rPr lang="tr-TR" sz="1100" baseline="0" dirty="0"/>
              <a:t>: ktCO2/</a:t>
            </a:r>
            <a:r>
              <a:rPr lang="en-US" sz="1100" dirty="0"/>
              <a:t>y</a:t>
            </a:r>
            <a:r>
              <a:rPr lang="tr-TR" sz="1100" dirty="0"/>
              <a:t>r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100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CO2/value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268546</c:v>
                </c:pt>
                <c:pt idx="1">
                  <c:v>471454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12-4756-ADF9-D329F571C5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69826095"/>
        <c:axId val="1666783583"/>
      </c:barChart>
      <c:catAx>
        <c:axId val="2069826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666783583"/>
        <c:crosses val="autoZero"/>
        <c:auto val="1"/>
        <c:lblAlgn val="ctr"/>
        <c:lblOffset val="100"/>
        <c:noMultiLvlLbl val="0"/>
      </c:catAx>
      <c:valAx>
        <c:axId val="166678358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6982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producers of fuel electricity on level secondary</a:t>
            </a:r>
          </a:p>
          <a:p>
            <a:pPr>
              <a:defRPr sz="1100"/>
            </a:pPr>
            <a:r>
              <a:rPr lang="en-US" sz="1100" dirty="0"/>
              <a:t>Region: </a:t>
            </a:r>
            <a:r>
              <a:rPr lang="en-US" sz="1100" dirty="0" err="1"/>
              <a:t>westeros_yearly</a:t>
            </a:r>
            <a:r>
              <a:rPr lang="en-US" sz="1100" dirty="0"/>
              <a:t>, Scenario: </a:t>
            </a:r>
            <a:r>
              <a:rPr lang="en-US" sz="1100" dirty="0" err="1"/>
              <a:t>adb</a:t>
            </a:r>
            <a:endParaRPr lang="en-US" sz="1100" dirty="0"/>
          </a:p>
          <a:p>
            <a:pPr>
              <a:defRPr sz="1100"/>
            </a:pPr>
            <a:r>
              <a:rPr lang="en-US" sz="1100" dirty="0"/>
              <a:t>Unit: </a:t>
            </a:r>
            <a:r>
              <a:rPr lang="en-US" sz="1100" dirty="0" err="1"/>
              <a:t>MWyr</a:t>
            </a:r>
            <a:endParaRPr lang="tr-TR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coal_ppl/electricity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36290</c:v>
                </c:pt>
                <c:pt idx="1">
                  <c:v>54054.1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5-4DE6-9507-8B81D17461BC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wind_ppl/electricity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Sayfa1!$C$2:$C$3</c:f>
              <c:numCache>
                <c:formatCode>General</c:formatCode>
                <c:ptCount val="2"/>
                <c:pt idx="0">
                  <c:v>24821.1</c:v>
                </c:pt>
                <c:pt idx="1">
                  <c:v>37057.1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C5-4DE6-9507-8B81D1746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8794991"/>
        <c:axId val="465706527"/>
      </c:barChart>
      <c:catAx>
        <c:axId val="708794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65706527"/>
        <c:crosses val="autoZero"/>
        <c:auto val="1"/>
        <c:lblAlgn val="ctr"/>
        <c:lblOffset val="100"/>
        <c:noMultiLvlLbl val="0"/>
      </c:catAx>
      <c:valAx>
        <c:axId val="465706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708794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Region: </a:t>
            </a:r>
            <a:r>
              <a:rPr lang="en-US" sz="1100" dirty="0" err="1"/>
              <a:t>westeros_yearly</a:t>
            </a:r>
            <a:r>
              <a:rPr lang="en-US" sz="1100" dirty="0"/>
              <a:t>, Scenario: </a:t>
            </a:r>
            <a:r>
              <a:rPr lang="en-US" sz="1100" dirty="0" err="1"/>
              <a:t>adb</a:t>
            </a:r>
            <a:endParaRPr lang="en-US" sz="1100" dirty="0"/>
          </a:p>
          <a:p>
            <a:pPr>
              <a:defRPr sz="1100"/>
            </a:pPr>
            <a:r>
              <a:rPr lang="en-US" sz="1100" dirty="0"/>
              <a:t>Unit: MW</a:t>
            </a:r>
            <a:endParaRPr lang="tr-TR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coal_ppl/total inst cap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38932.5</c:v>
                </c:pt>
                <c:pt idx="1">
                  <c:v>54054.1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BA-445F-BAA0-2321791ECE32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wind_ppl/total inst cap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Sayfa1!$C$2:$C$3</c:f>
              <c:numCache>
                <c:formatCode>General</c:formatCode>
                <c:ptCount val="2"/>
                <c:pt idx="0">
                  <c:v>68947.5</c:v>
                </c:pt>
                <c:pt idx="1">
                  <c:v>102936.3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BA-445F-BAA0-2321791ECE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39642591"/>
        <c:axId val="465717759"/>
      </c:barChart>
      <c:catAx>
        <c:axId val="339642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65717759"/>
        <c:crosses val="autoZero"/>
        <c:auto val="1"/>
        <c:lblAlgn val="ctr"/>
        <c:lblOffset val="100"/>
        <c:noMultiLvlLbl val="0"/>
      </c:catAx>
      <c:valAx>
        <c:axId val="465717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339642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shadow price of fuel electricity on level final</a:t>
            </a:r>
          </a:p>
          <a:p>
            <a:pPr>
              <a:defRPr sz="1100"/>
            </a:pPr>
            <a:r>
              <a:rPr lang="en-US" sz="1100" dirty="0"/>
              <a:t>Region: </a:t>
            </a:r>
            <a:r>
              <a:rPr lang="en-US" sz="1100" dirty="0" err="1"/>
              <a:t>westeros_yearly</a:t>
            </a:r>
            <a:r>
              <a:rPr lang="en-US" sz="1100" dirty="0"/>
              <a:t>, Scenario: </a:t>
            </a:r>
            <a:r>
              <a:rPr lang="en-US" sz="1100" dirty="0" err="1"/>
              <a:t>adb</a:t>
            </a:r>
            <a:endParaRPr lang="en-US" sz="1100" dirty="0"/>
          </a:p>
          <a:p>
            <a:pPr>
              <a:defRPr sz="1100"/>
            </a:pPr>
            <a:r>
              <a:rPr lang="en-US" sz="1100" dirty="0"/>
              <a:t>Unit: US$'00/</a:t>
            </a:r>
            <a:r>
              <a:rPr lang="en-US" sz="1100" dirty="0" err="1"/>
              <a:t>kWyr</a:t>
            </a:r>
            <a:endParaRPr lang="tr-TR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final/electricity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Sayfa1!$A$2:$A$3</c:f>
              <c:numCache>
                <c:formatCode>General</c:formatCode>
                <c:ptCount val="2"/>
                <c:pt idx="0">
                  <c:v>2700</c:v>
                </c:pt>
                <c:pt idx="1">
                  <c:v>2710</c:v>
                </c:pt>
              </c:numCache>
            </c:numRef>
          </c:cat>
          <c:val>
            <c:numRef>
              <c:f>Sayfa1!$B$2:$B$3</c:f>
              <c:numCache>
                <c:formatCode>General</c:formatCode>
                <c:ptCount val="2"/>
                <c:pt idx="0">
                  <c:v>83.33</c:v>
                </c:pt>
                <c:pt idx="1">
                  <c:v>505.69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C-4EB1-98B9-9D30A17C01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2781327"/>
        <c:axId val="465709023"/>
      </c:barChart>
      <c:catAx>
        <c:axId val="462781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65709023"/>
        <c:crosses val="autoZero"/>
        <c:auto val="1"/>
        <c:lblAlgn val="ctr"/>
        <c:lblOffset val="100"/>
        <c:noMultiLvlLbl val="0"/>
      </c:catAx>
      <c:valAx>
        <c:axId val="46570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462781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83773-C69E-463F-A6E6-E533FFE63908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D011F-53FD-4C46-82A0-09936969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Cointe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Cassen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Nadaï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(2019).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Policy-Relevant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Knowledge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36–57. https://doi.org/10.23987/sts.65031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89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   </a:t>
            </a:r>
            <a:r>
              <a:rPr lang="en-US" dirty="0" err="1"/>
              <a:t>westeros_baseline_adb</a:t>
            </a:r>
            <a:endParaRPr lang="tr-TR" dirty="0"/>
          </a:p>
          <a:p>
            <a:r>
              <a:rPr lang="en-US" dirty="0"/>
              <a:t>Rows:       49</a:t>
            </a:r>
            <a:endParaRPr lang="tr-TR" dirty="0"/>
          </a:p>
          <a:p>
            <a:r>
              <a:rPr lang="en-US" dirty="0"/>
              <a:t>Columns:    16</a:t>
            </a:r>
            <a:endParaRPr lang="tr-TR" dirty="0"/>
          </a:p>
          <a:p>
            <a:r>
              <a:rPr lang="en-US" dirty="0"/>
              <a:t>Non-zeros:  116</a:t>
            </a:r>
            <a:endParaRPr lang="tr-TR" dirty="0"/>
          </a:p>
          <a:p>
            <a:r>
              <a:rPr lang="en-US" dirty="0"/>
              <a:t>Status:     OPTIMAL</a:t>
            </a:r>
            <a:endParaRPr lang="tr-TR" dirty="0"/>
          </a:p>
          <a:p>
            <a:r>
              <a:rPr lang="en-US" dirty="0"/>
              <a:t>Objective:  </a:t>
            </a:r>
            <a:r>
              <a:rPr lang="en-US" dirty="0" err="1"/>
              <a:t>func</a:t>
            </a:r>
            <a:r>
              <a:rPr lang="en-US" dirty="0"/>
              <a:t> = 90595161.57 (</a:t>
            </a:r>
            <a:r>
              <a:rPr lang="en-US" dirty="0" err="1"/>
              <a:t>MINimum</a:t>
            </a:r>
            <a:r>
              <a:rPr lang="en-US" dirty="0"/>
              <a:t>)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27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   </a:t>
            </a:r>
            <a:r>
              <a:rPr lang="en-US" dirty="0" err="1"/>
              <a:t>westeros_emission_adb</a:t>
            </a:r>
            <a:endParaRPr lang="tr-TR" dirty="0"/>
          </a:p>
          <a:p>
            <a:r>
              <a:rPr lang="en-US" dirty="0"/>
              <a:t>Rows:       55</a:t>
            </a:r>
            <a:endParaRPr lang="tr-TR" dirty="0"/>
          </a:p>
          <a:p>
            <a:r>
              <a:rPr lang="en-US" dirty="0"/>
              <a:t>Columns:    20</a:t>
            </a:r>
            <a:endParaRPr lang="tr-TR" dirty="0"/>
          </a:p>
          <a:p>
            <a:r>
              <a:rPr lang="en-US" dirty="0"/>
              <a:t>Non-zeros:  128</a:t>
            </a:r>
            <a:endParaRPr lang="tr-TR" dirty="0"/>
          </a:p>
          <a:p>
            <a:r>
              <a:rPr lang="en-US" dirty="0"/>
              <a:t>Status:     OPTIMAL</a:t>
            </a:r>
            <a:endParaRPr lang="tr-TR" dirty="0"/>
          </a:p>
          <a:p>
            <a:r>
              <a:rPr lang="en-US" dirty="0"/>
              <a:t>Objective:  </a:t>
            </a:r>
            <a:r>
              <a:rPr lang="en-US" dirty="0" err="1"/>
              <a:t>func</a:t>
            </a:r>
            <a:r>
              <a:rPr lang="en-US" dirty="0"/>
              <a:t> = 119</a:t>
            </a:r>
            <a:r>
              <a:rPr lang="tr-TR" dirty="0"/>
              <a:t>,</a:t>
            </a:r>
            <a:r>
              <a:rPr lang="en-US" dirty="0"/>
              <a:t>422</a:t>
            </a:r>
            <a:r>
              <a:rPr lang="tr-TR" dirty="0"/>
              <a:t>,</a:t>
            </a:r>
            <a:r>
              <a:rPr lang="en-US" dirty="0"/>
              <a:t>348.2 (</a:t>
            </a:r>
            <a:r>
              <a:rPr lang="en-US" dirty="0" err="1"/>
              <a:t>MINimum</a:t>
            </a:r>
            <a:r>
              <a:rPr lang="en-US" dirty="0"/>
              <a:t>)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61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99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   </a:t>
            </a:r>
            <a:r>
              <a:rPr lang="en-US" dirty="0" err="1"/>
              <a:t>westeros_yearly_adb</a:t>
            </a:r>
            <a:endParaRPr lang="tr-TR" dirty="0"/>
          </a:p>
          <a:p>
            <a:r>
              <a:rPr lang="en-US" dirty="0"/>
              <a:t>Rows:       56</a:t>
            </a:r>
            <a:endParaRPr lang="tr-TR" dirty="0"/>
          </a:p>
          <a:p>
            <a:r>
              <a:rPr lang="en-US" dirty="0"/>
              <a:t>Columns:    20</a:t>
            </a:r>
            <a:endParaRPr lang="tr-TR" dirty="0"/>
          </a:p>
          <a:p>
            <a:r>
              <a:rPr lang="en-US" dirty="0"/>
              <a:t>Non-zeros:  128</a:t>
            </a:r>
            <a:endParaRPr lang="tr-TR" dirty="0"/>
          </a:p>
          <a:p>
            <a:r>
              <a:rPr lang="en-US" dirty="0"/>
              <a:t>Status:     OPTIMAL</a:t>
            </a:r>
            <a:endParaRPr lang="tr-TR" dirty="0"/>
          </a:p>
          <a:p>
            <a:r>
              <a:rPr lang="en-US" dirty="0"/>
              <a:t>Objective:  </a:t>
            </a:r>
            <a:r>
              <a:rPr lang="en-US" dirty="0" err="1"/>
              <a:t>func</a:t>
            </a:r>
            <a:r>
              <a:rPr lang="en-US" dirty="0"/>
              <a:t> = 133</a:t>
            </a:r>
            <a:r>
              <a:rPr lang="tr-TR" dirty="0"/>
              <a:t>,</a:t>
            </a:r>
            <a:r>
              <a:rPr lang="en-US" dirty="0"/>
              <a:t>553</a:t>
            </a:r>
            <a:r>
              <a:rPr lang="tr-TR" dirty="0"/>
              <a:t>,</a:t>
            </a:r>
            <a:r>
              <a:rPr lang="en-US" dirty="0"/>
              <a:t>382.9 (</a:t>
            </a:r>
            <a:r>
              <a:rPr lang="en-US" dirty="0" err="1"/>
              <a:t>MINimum</a:t>
            </a:r>
            <a:r>
              <a:rPr lang="en-US" dirty="0"/>
              <a:t>)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75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08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Problem:    </a:t>
            </a:r>
            <a:r>
              <a:rPr lang="tr-TR" dirty="0" err="1"/>
              <a:t>westeros_tax_adb</a:t>
            </a:r>
            <a:endParaRPr lang="tr-TR" dirty="0"/>
          </a:p>
          <a:p>
            <a:r>
              <a:rPr lang="tr-TR" dirty="0" err="1"/>
              <a:t>Rows</a:t>
            </a:r>
            <a:r>
              <a:rPr lang="tr-TR" dirty="0"/>
              <a:t>:       56</a:t>
            </a:r>
          </a:p>
          <a:p>
            <a:r>
              <a:rPr lang="tr-TR" dirty="0" err="1"/>
              <a:t>Columns</a:t>
            </a:r>
            <a:r>
              <a:rPr lang="tr-TR" dirty="0"/>
              <a:t>:    20</a:t>
            </a:r>
          </a:p>
          <a:p>
            <a:r>
              <a:rPr lang="tr-TR" dirty="0" err="1"/>
              <a:t>Non-zeros</a:t>
            </a:r>
            <a:r>
              <a:rPr lang="tr-TR" dirty="0"/>
              <a:t>:  129</a:t>
            </a:r>
          </a:p>
          <a:p>
            <a:r>
              <a:rPr lang="tr-TR" dirty="0" err="1"/>
              <a:t>Status</a:t>
            </a:r>
            <a:r>
              <a:rPr lang="tr-TR" dirty="0"/>
              <a:t>:     OPTIMAL</a:t>
            </a:r>
          </a:p>
          <a:p>
            <a:r>
              <a:rPr lang="tr-TR" dirty="0" err="1"/>
              <a:t>Objective</a:t>
            </a:r>
            <a:r>
              <a:rPr lang="tr-TR" dirty="0"/>
              <a:t>:  </a:t>
            </a:r>
            <a:r>
              <a:rPr lang="tr-TR" dirty="0" err="1"/>
              <a:t>func</a:t>
            </a:r>
            <a:r>
              <a:rPr lang="tr-TR" dirty="0"/>
              <a:t> = 212,650,767.7 (</a:t>
            </a:r>
            <a:r>
              <a:rPr lang="tr-TR" dirty="0" err="1"/>
              <a:t>MINimum</a:t>
            </a:r>
            <a:r>
              <a:rPr lang="tr-TR" dirty="0"/>
              <a:t>)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24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image includes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recognisable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people, being impacted locally. Research suggests making this link as tangibly as possible is crucial for engaging audiences and situating climate change in the ‘here and now’.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Ashley Cooper / Aurora Photos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61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has found that telling ‘local’ visual stories is an important component for effective engagement – showing real people, in a range of regional contexts, being affected by and responding to climate change.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Peter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Essick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Aurora</a:t>
            </a:r>
            <a:endParaRPr lang="tr-T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https://www.yesmagazine.org/opinion/2020/10/23/climate-literacy-effective-change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39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IPCC, 2013: 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2013: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Fifth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Report of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Intergovernmental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on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[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T.F., D.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G.-K.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Plattner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Tignor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S.K.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Boschung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Nauels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Bex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P.M.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Midgley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.)]. Cambridge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Cambridge, United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Kingdom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York, NY, USA, 1535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Achard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F., Eva, H.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Mayaux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Stibig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H.-J.,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Belward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(2004).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net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tropics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1990s.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Biogeochemical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 https://doi.org/10.1029/2003GB002142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7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altLang="tr-TR" sz="1200" i="0" dirty="0">
                <a:solidFill>
                  <a:srgbClr val="000000"/>
                </a:solidFill>
              </a:rPr>
              <a:t>http://serc.carleton.edu/introgeo/earthsystem/index.html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2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https://williamnordhaus.com/dicerice-models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Traeger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 P. (2021). ACE –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SSRN Electronic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October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https://doi.org/10.2139/ssrn.3832722</a:t>
            </a:r>
          </a:p>
          <a:p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Kat,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Paltsev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(2018).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Turkish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Paris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CGE model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84–96. https://doi.org/10.1016/j.enpol.2018.07.030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Colmenares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Löschel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Madlener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(2020).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rebound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(12), 123010. https://doi.org/10.1088/1748-9326/abc214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Jarke-Neuert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 (2020). Energy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backfires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cap-and-trade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101189. https://doi.org/10.1016/j.reseneeco.2020.101189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8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https://renewables-online.de/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69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 is </a:t>
            </a: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Westeros Tutorial - Introduction to the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MESSAGEix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framework: Creating a baseline scenario</a:t>
            </a:r>
            <a:r>
              <a:rPr lang="tr-T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81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https://awoiaf.westeros.org/index.php/Aegon%27s_Conquest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7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1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2 PowerPoint title banner_v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3716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87680" y="4350077"/>
            <a:ext cx="11216640" cy="9144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487680" y="3108958"/>
            <a:ext cx="11216640" cy="914401"/>
          </a:xfrm>
        </p:spPr>
        <p:txBody>
          <a:bodyPr anchor="t"/>
          <a:lstStyle>
            <a:lvl1pPr algn="ctr"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0" y="5342818"/>
            <a:ext cx="12192000" cy="151518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indent="-219075"/>
            <a:endParaRPr lang="en-US" sz="180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AF34F12-6531-4803-A86E-3D09C7C2D6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8" y="1694266"/>
            <a:ext cx="3153103" cy="8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371600"/>
            <a:ext cx="11216640" cy="49377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2011680"/>
            <a:ext cx="11216640" cy="1371600"/>
          </a:xfrm>
        </p:spPr>
        <p:txBody>
          <a:bodyPr anchor="ctr"/>
          <a:lstStyle>
            <a:lvl1pPr algn="ctr">
              <a:defRPr sz="3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3383280"/>
            <a:ext cx="11216640" cy="1554480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</p:spTree>
    <p:extLst>
      <p:ext uri="{BB962C8B-B14F-4D97-AF65-F5344CB8AC3E}">
        <p14:creationId xmlns:p14="http://schemas.microsoft.com/office/powerpoint/2010/main" val="161521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880"/>
            <a:ext cx="11216640" cy="9144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9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Başlık v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87680" y="1371600"/>
            <a:ext cx="11216640" cy="4935538"/>
          </a:xfrm>
        </p:spPr>
        <p:txBody>
          <a:bodyPr/>
          <a:lstStyle/>
          <a:p>
            <a:r>
              <a:rPr lang="tr-TR"/>
              <a:t>Grafik eklemek için simgeye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1219200" cy="10972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19075" indent="-219075"/>
            <a:endParaRPr lang="en-US" sz="1600"/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5689601" y="6594476"/>
            <a:ext cx="810684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fld id="{324FBA8B-C479-4BF9-A515-8ED623D42A4A}" type="slidenum">
              <a:rPr lang="en-US" sz="1000">
                <a:solidFill>
                  <a:srgbClr val="4D4D4D"/>
                </a:solidFill>
              </a:rPr>
              <a:pPr/>
              <a:t>‹#›</a:t>
            </a:fld>
            <a:endParaRPr lang="en-US" sz="1000">
              <a:solidFill>
                <a:srgbClr val="4D4D4D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7680" y="182563"/>
            <a:ext cx="1121664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680" y="1371600"/>
            <a:ext cx="11216640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9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515938" indent="-2286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2pPr>
      <a:lvl3pPr marL="798513" indent="-16668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3pPr>
      <a:lvl4pPr marL="1196975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4pPr>
      <a:lvl5pPr marL="1487488" indent="-1746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gungor@enerji.gov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population_estimates" TargetMode="External"/><Relationship Id="rId2" Type="http://schemas.openxmlformats.org/officeDocument/2006/relationships/hyperlink" Target="https://atlasoficeandfireblog.wordpress.com/2016/03/06/the-population-of-the-seven-kingdom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pri.org/publication/agrodep-gams-training-toolbo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iamconsortium.org/newsletter-subscription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aşlık 1">
            <a:extLst>
              <a:ext uri="{FF2B5EF4-FFF2-40B4-BE49-F238E27FC236}">
                <a16:creationId xmlns:a16="http://schemas.microsoft.com/office/drawing/2014/main" id="{2128B945-EBC8-47C8-AB68-DCB0FBE38E2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tr-TR" dirty="0"/>
              <a:t>Görkem Güngör</a:t>
            </a:r>
          </a:p>
          <a:p>
            <a:r>
              <a:rPr lang="tr-TR" dirty="0"/>
              <a:t>E-mail: </a:t>
            </a:r>
            <a:r>
              <a:rPr lang="tr-TR" dirty="0">
                <a:hlinkClick r:id="rId2"/>
              </a:rPr>
              <a:t>ggungor@enerji.gov.tr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3" name="Unvan 2">
            <a:extLst>
              <a:ext uri="{FF2B5EF4-FFF2-40B4-BE49-F238E27FC236}">
                <a16:creationId xmlns:a16="http://schemas.microsoft.com/office/drawing/2014/main" id="{1C7CB7C3-F74A-4993-96B3-0AD2DB335D73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tr-TR" dirty="0" err="1"/>
              <a:t>Introduction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Integrated</a:t>
            </a:r>
            <a:r>
              <a:rPr lang="tr-TR" dirty="0"/>
              <a:t> </a:t>
            </a:r>
            <a:r>
              <a:rPr lang="tr-TR" dirty="0" err="1"/>
              <a:t>Assessment</a:t>
            </a:r>
            <a:r>
              <a:rPr lang="tr-TR" dirty="0"/>
              <a:t> </a:t>
            </a:r>
            <a:r>
              <a:rPr lang="tr-TR" dirty="0" err="1"/>
              <a:t>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36F9710-56CA-49A4-AE73-FFE3EFD4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Demand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C6FA9B-46F3-4C94-84EC-34FE7FC88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738492" cy="4935538"/>
          </a:xfrm>
        </p:spPr>
        <p:txBody>
          <a:bodyPr/>
          <a:lstStyle/>
          <a:p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r>
              <a:rPr lang="tr-TR" sz="2400" dirty="0"/>
              <a:t> is </a:t>
            </a:r>
            <a:r>
              <a:rPr lang="tr-TR" sz="2400" dirty="0" err="1"/>
              <a:t>correlated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production</a:t>
            </a:r>
            <a:endParaRPr lang="tr-TR" sz="2400" dirty="0"/>
          </a:p>
          <a:p>
            <a:r>
              <a:rPr lang="tr-TR" sz="2400" dirty="0"/>
              <a:t>GDP profile is </a:t>
            </a:r>
            <a:r>
              <a:rPr lang="tr-TR" sz="2400" dirty="0" err="1"/>
              <a:t>similar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first</a:t>
            </a:r>
            <a:r>
              <a:rPr lang="tr-TR" sz="2400" dirty="0"/>
              <a:t> </a:t>
            </a:r>
            <a:r>
              <a:rPr lang="tr-TR" sz="2400" dirty="0" err="1"/>
              <a:t>world</a:t>
            </a:r>
            <a:r>
              <a:rPr lang="tr-TR" sz="2400" dirty="0"/>
              <a:t> </a:t>
            </a:r>
            <a:r>
              <a:rPr lang="tr-TR" sz="2400" dirty="0" err="1"/>
              <a:t>historical</a:t>
            </a:r>
            <a:r>
              <a:rPr lang="tr-TR" sz="2400" dirty="0"/>
              <a:t> </a:t>
            </a:r>
            <a:r>
              <a:rPr lang="tr-TR" sz="2400" dirty="0" err="1"/>
              <a:t>profiles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beginning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20th </a:t>
            </a:r>
            <a:r>
              <a:rPr lang="tr-TR" sz="2400" dirty="0" err="1"/>
              <a:t>century</a:t>
            </a:r>
            <a:endParaRPr lang="tr-TR" sz="2400" dirty="0"/>
          </a:p>
          <a:p>
            <a:r>
              <a:rPr lang="tr-TR" sz="2400" dirty="0"/>
              <a:t>Model </a:t>
            </a:r>
            <a:r>
              <a:rPr lang="tr-TR" sz="2400" dirty="0" err="1"/>
              <a:t>assumptions</a:t>
            </a:r>
            <a:r>
              <a:rPr lang="tr-TR" sz="2400" dirty="0"/>
              <a:t>:</a:t>
            </a:r>
          </a:p>
          <a:p>
            <a:pPr lvl="1"/>
            <a:r>
              <a:rPr lang="en-US" sz="2400" dirty="0"/>
              <a:t>40 million people in </a:t>
            </a: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300 AC</a:t>
            </a:r>
            <a:endParaRPr lang="en-US" sz="2400" dirty="0"/>
          </a:p>
          <a:p>
            <a:pPr lvl="1"/>
            <a:r>
              <a:rPr lang="tr-TR" sz="2400" dirty="0"/>
              <a:t>S</a:t>
            </a:r>
            <a:r>
              <a:rPr lang="en-US" sz="2400" dirty="0" err="1"/>
              <a:t>imilar</a:t>
            </a:r>
            <a:r>
              <a:rPr lang="en-US" sz="2400" dirty="0"/>
              <a:t> population growth to Earth in the same time frame 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(~factor of 12)</a:t>
            </a:r>
            <a:endParaRPr lang="en-US" sz="2400" dirty="0"/>
          </a:p>
          <a:p>
            <a:pPr lvl="1"/>
            <a:r>
              <a:rPr lang="tr-TR" sz="2400" dirty="0"/>
              <a:t>A</a:t>
            </a:r>
            <a:r>
              <a:rPr lang="en-US" sz="2400" dirty="0"/>
              <a:t> per capita demand for electricity of 1000 kWh</a:t>
            </a:r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15613B4-5796-418B-8AE3-DD688965B4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56350" y="1681956"/>
            <a:ext cx="5210175" cy="431482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0D08538-DD1C-4B24-9FB8-4E7C10586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3" y="1681956"/>
            <a:ext cx="6988247" cy="42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2F9C820-E87F-4721-BA49-CC53E2F7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Technology</a:t>
            </a:r>
            <a:r>
              <a:rPr lang="tr-TR" dirty="0"/>
              <a:t> </a:t>
            </a:r>
            <a:r>
              <a:rPr lang="tr-TR" dirty="0" err="1"/>
              <a:t>Parameters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E8D660-8DB9-4DC6-82E6-77A4B53FA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584" y="1157595"/>
            <a:ext cx="5486400" cy="4935538"/>
          </a:xfrm>
        </p:spPr>
        <p:txBody>
          <a:bodyPr/>
          <a:lstStyle/>
          <a:p>
            <a:endParaRPr lang="tr-TR" dirty="0"/>
          </a:p>
        </p:txBody>
      </p:sp>
      <p:graphicFrame>
        <p:nvGraphicFramePr>
          <p:cNvPr id="8" name="İçerik Yer Tutucusu 7">
            <a:extLst>
              <a:ext uri="{FF2B5EF4-FFF2-40B4-BE49-F238E27FC236}">
                <a16:creationId xmlns:a16="http://schemas.microsoft.com/office/drawing/2014/main" id="{67861BEE-29C5-49E4-8817-6E68321D18E2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5965122" y="1157595"/>
          <a:ext cx="60895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961">
                  <a:extLst>
                    <a:ext uri="{9D8B030D-6E8A-4147-A177-3AD203B41FA5}">
                      <a16:colId xmlns:a16="http://schemas.microsoft.com/office/drawing/2014/main" val="3268849793"/>
                    </a:ext>
                  </a:extLst>
                </a:gridCol>
                <a:gridCol w="1631809">
                  <a:extLst>
                    <a:ext uri="{9D8B030D-6E8A-4147-A177-3AD203B41FA5}">
                      <a16:colId xmlns:a16="http://schemas.microsoft.com/office/drawing/2014/main" val="1611045115"/>
                    </a:ext>
                  </a:extLst>
                </a:gridCol>
                <a:gridCol w="1503464">
                  <a:extLst>
                    <a:ext uri="{9D8B030D-6E8A-4147-A177-3AD203B41FA5}">
                      <a16:colId xmlns:a16="http://schemas.microsoft.com/office/drawing/2014/main" val="3745345752"/>
                    </a:ext>
                  </a:extLst>
                </a:gridCol>
                <a:gridCol w="1333278">
                  <a:extLst>
                    <a:ext uri="{9D8B030D-6E8A-4147-A177-3AD203B41FA5}">
                      <a16:colId xmlns:a16="http://schemas.microsoft.com/office/drawing/2014/main" val="1779722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Technology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Main </a:t>
                      </a:r>
                      <a:r>
                        <a:rPr lang="tr-TR" dirty="0" err="1"/>
                        <a:t>input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Main </a:t>
                      </a:r>
                      <a:r>
                        <a:rPr lang="tr-TR" dirty="0" err="1"/>
                        <a:t>output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Efficiency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87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/</a:t>
                      </a:r>
                      <a:r>
                        <a:rPr lang="tr-TR" dirty="0" err="1"/>
                        <a:t>Useful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1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Grid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r>
                        <a:rPr lang="tr-TR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41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Coal_ppl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26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Wind_ppl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Elec</a:t>
                      </a:r>
                      <a:r>
                        <a:rPr lang="tr-TR" dirty="0"/>
                        <a:t>./</a:t>
                      </a:r>
                      <a:r>
                        <a:rPr lang="tr-TR" dirty="0" err="1"/>
                        <a:t>Secon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734669"/>
                  </a:ext>
                </a:extLst>
              </a:tr>
            </a:tbl>
          </a:graphicData>
        </a:graphic>
      </p:graphicFrame>
      <p:graphicFrame>
        <p:nvGraphicFramePr>
          <p:cNvPr id="5" name="İçerik Yer Tutucusu 6">
            <a:extLst>
              <a:ext uri="{FF2B5EF4-FFF2-40B4-BE49-F238E27FC236}">
                <a16:creationId xmlns:a16="http://schemas.microsoft.com/office/drawing/2014/main" id="{C9F6E7F9-8AC4-430C-BF57-B38CE7F9B56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2584" y="1157595"/>
          <a:ext cx="5486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Activity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</a:t>
                      </a:r>
                      <a:r>
                        <a:rPr lang="tr-TR" dirty="0" err="1"/>
                        <a:t>kWyr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Electricity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grid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</a:tbl>
          </a:graphicData>
        </a:graphic>
      </p:graphicFrame>
      <p:graphicFrame>
        <p:nvGraphicFramePr>
          <p:cNvPr id="6" name="İçerik Yer Tutucusu 6">
            <a:extLst>
              <a:ext uri="{FF2B5EF4-FFF2-40B4-BE49-F238E27FC236}">
                <a16:creationId xmlns:a16="http://schemas.microsoft.com/office/drawing/2014/main" id="{3307E8B2-C5BA-4CE9-9157-692552A825E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2584" y="2281838"/>
          <a:ext cx="5486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Investment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kW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</a:tbl>
          </a:graphicData>
        </a:graphic>
      </p:graphicFrame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514D1184-9402-4095-B00D-67403AE5919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2584" y="3765198"/>
          <a:ext cx="5486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Fixed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costs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USD / kW/</a:t>
                      </a:r>
                      <a:r>
                        <a:rPr lang="tr-TR" dirty="0" err="1"/>
                        <a:t>yr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</a:tbl>
          </a:graphicData>
        </a:graphic>
      </p:graphicFrame>
      <p:graphicFrame>
        <p:nvGraphicFramePr>
          <p:cNvPr id="9" name="İçerik Yer Tutucusu 6">
            <a:extLst>
              <a:ext uri="{FF2B5EF4-FFF2-40B4-BE49-F238E27FC236}">
                <a16:creationId xmlns:a16="http://schemas.microsoft.com/office/drawing/2014/main" id="{56A550FB-D10A-4FEF-8154-C03C68012CB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2584" y="4864738"/>
          <a:ext cx="5486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Operating </a:t>
                      </a:r>
                      <a:r>
                        <a:rPr lang="tr-TR" dirty="0" err="1"/>
                        <a:t>lifetime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Years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08739"/>
                  </a:ext>
                </a:extLst>
              </a:tr>
            </a:tbl>
          </a:graphicData>
        </a:graphic>
      </p:graphicFrame>
      <p:graphicFrame>
        <p:nvGraphicFramePr>
          <p:cNvPr id="10" name="İçerik Yer Tutucusu 6">
            <a:extLst>
              <a:ext uri="{FF2B5EF4-FFF2-40B4-BE49-F238E27FC236}">
                <a16:creationId xmlns:a16="http://schemas.microsoft.com/office/drawing/2014/main" id="{249639A7-AA80-41FA-B910-724893BE108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965122" y="3023518"/>
          <a:ext cx="6089512" cy="152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142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82437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Historical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capacity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addition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MW/</a:t>
                      </a:r>
                      <a:r>
                        <a:rPr lang="tr-TR" dirty="0" err="1"/>
                        <a:t>year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413102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12224 (690-699)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2685 (680-699)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4755 (680-699)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</a:tbl>
          </a:graphicData>
        </a:graphic>
      </p:graphicFrame>
      <p:graphicFrame>
        <p:nvGraphicFramePr>
          <p:cNvPr id="11" name="İçerik Yer Tutucusu 6">
            <a:extLst>
              <a:ext uri="{FF2B5EF4-FFF2-40B4-BE49-F238E27FC236}">
                <a16:creationId xmlns:a16="http://schemas.microsoft.com/office/drawing/2014/main" id="{9841E197-57A6-4827-9F97-1638EA8A459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965122" y="4825016"/>
          <a:ext cx="6089512" cy="783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142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82437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Capacity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factor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Share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413102">
                <a:tc>
                  <a:txBody>
                    <a:bodyPr/>
                    <a:lstStyle/>
                    <a:p>
                      <a:r>
                        <a:rPr lang="tr-TR" dirty="0" err="1"/>
                        <a:t>Wind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05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DE47227-5785-4442-8734-FD5031C8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Historical</a:t>
            </a:r>
            <a:r>
              <a:rPr lang="tr-TR" dirty="0"/>
              <a:t> </a:t>
            </a:r>
            <a:r>
              <a:rPr lang="tr-TR" dirty="0" err="1"/>
              <a:t>Capacity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60FC51-C428-4DB7-BBB7-E2D66045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160521" cy="4935538"/>
          </a:xfrm>
        </p:spPr>
        <p:txBody>
          <a:bodyPr/>
          <a:lstStyle/>
          <a:p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generation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coal</a:t>
            </a:r>
            <a:r>
              <a:rPr lang="tr-TR" sz="2400" dirty="0"/>
              <a:t> and </a:t>
            </a:r>
            <a:r>
              <a:rPr lang="tr-TR" sz="2400" dirty="0" err="1"/>
              <a:t>wind</a:t>
            </a:r>
            <a:r>
              <a:rPr lang="tr-TR" sz="2400" dirty="0"/>
              <a:t>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plants</a:t>
            </a:r>
            <a:endParaRPr lang="tr-TR" sz="2400" dirty="0"/>
          </a:p>
          <a:p>
            <a:r>
              <a:rPr lang="tr-TR" sz="2400" dirty="0"/>
              <a:t>New </a:t>
            </a:r>
            <a:r>
              <a:rPr lang="tr-TR" sz="2400" dirty="0" err="1"/>
              <a:t>capacity</a:t>
            </a:r>
            <a:r>
              <a:rPr lang="tr-TR" sz="2400" dirty="0"/>
              <a:t> </a:t>
            </a:r>
            <a:r>
              <a:rPr lang="tr-TR" sz="2400" dirty="0" err="1"/>
              <a:t>needs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be </a:t>
            </a:r>
            <a:r>
              <a:rPr lang="tr-TR" sz="2400" dirty="0" err="1"/>
              <a:t>created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replace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retiring</a:t>
            </a:r>
            <a:r>
              <a:rPr lang="tr-TR" sz="2400" dirty="0"/>
              <a:t> </a:t>
            </a:r>
            <a:r>
              <a:rPr lang="tr-TR" sz="2400" dirty="0" err="1"/>
              <a:t>capacity</a:t>
            </a:r>
            <a:r>
              <a:rPr lang="tr-TR" sz="2400" dirty="0"/>
              <a:t> and </a:t>
            </a:r>
            <a:r>
              <a:rPr lang="tr-TR" sz="2400" dirty="0" err="1"/>
              <a:t>meet</a:t>
            </a:r>
            <a:r>
              <a:rPr lang="tr-TR" sz="2400" dirty="0"/>
              <a:t> </a:t>
            </a:r>
            <a:r>
              <a:rPr lang="tr-TR" sz="2400" dirty="0" err="1"/>
              <a:t>increasing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endParaRPr lang="tr-TR" sz="2400" dirty="0"/>
          </a:p>
          <a:p>
            <a:r>
              <a:rPr lang="tr-TR" sz="2400" dirty="0"/>
              <a:t>New </a:t>
            </a:r>
            <a:r>
              <a:rPr lang="tr-TR" sz="2400" dirty="0" err="1"/>
              <a:t>capacity</a:t>
            </a:r>
            <a:r>
              <a:rPr lang="tr-TR" sz="2400" dirty="0"/>
              <a:t> is </a:t>
            </a:r>
            <a:r>
              <a:rPr lang="tr-TR" sz="2400" dirty="0" err="1"/>
              <a:t>created</a:t>
            </a:r>
            <a:r>
              <a:rPr lang="tr-TR" sz="2400" dirty="0"/>
              <a:t> </a:t>
            </a:r>
            <a:r>
              <a:rPr lang="tr-TR" sz="2400" dirty="0" err="1"/>
              <a:t>only</a:t>
            </a:r>
            <a:r>
              <a:rPr lang="tr-TR" sz="2400" dirty="0"/>
              <a:t> </a:t>
            </a:r>
            <a:r>
              <a:rPr lang="tr-TR" sz="2400" dirty="0" err="1"/>
              <a:t>when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investment</a:t>
            </a:r>
            <a:r>
              <a:rPr lang="tr-TR" sz="2400" dirty="0"/>
              <a:t> </a:t>
            </a:r>
            <a:r>
              <a:rPr lang="tr-TR" sz="2400" dirty="0" err="1"/>
              <a:t>cost</a:t>
            </a:r>
            <a:r>
              <a:rPr lang="tr-TR" sz="2400" dirty="0"/>
              <a:t> is </a:t>
            </a:r>
            <a:r>
              <a:rPr lang="tr-TR" sz="2400" dirty="0" err="1"/>
              <a:t>defined</a:t>
            </a:r>
            <a:endParaRPr lang="tr-TR" sz="2400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E1E2EF8-3856-4C45-A17F-4B5344846C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33284" y="1371600"/>
            <a:ext cx="6871036" cy="4340291"/>
          </a:xfrm>
          <a:prstGeom prst="rect">
            <a:avLst/>
          </a:prstGeom>
        </p:spPr>
      </p:pic>
      <p:graphicFrame>
        <p:nvGraphicFramePr>
          <p:cNvPr id="5" name="İçerik Yer Tutucusu 6">
            <a:extLst>
              <a:ext uri="{FF2B5EF4-FFF2-40B4-BE49-F238E27FC236}">
                <a16:creationId xmlns:a16="http://schemas.microsoft.com/office/drawing/2014/main" id="{2FBADB11-0089-4C8B-B1FB-4B7E5D1217B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965122" y="4825016"/>
          <a:ext cx="6089512" cy="152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142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824370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Reference </a:t>
                      </a:r>
                      <a:r>
                        <a:rPr lang="tr-TR" dirty="0" err="1"/>
                        <a:t>year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capacity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MW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413102">
                <a:tc>
                  <a:txBody>
                    <a:bodyPr/>
                    <a:lstStyle/>
                    <a:p>
                      <a:r>
                        <a:rPr lang="tr-TR" dirty="0" err="1"/>
                        <a:t>Light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bulb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55008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r>
                        <a:rPr lang="tr-TR" dirty="0" err="1"/>
                        <a:t>Coal_ppl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38932.5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9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Wind_ppl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68947.5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24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68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D18AE71-DCC3-4394-BED2-1179F967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Running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Problem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E426211-C68C-451A-A50D-912B33623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706891" cy="4935538"/>
          </a:xfrm>
        </p:spPr>
        <p:txBody>
          <a:bodyPr/>
          <a:lstStyle/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«</a:t>
            </a:r>
            <a:r>
              <a:rPr lang="tr-TR" sz="2400" dirty="0" err="1"/>
              <a:t>adb</a:t>
            </a:r>
            <a:r>
              <a:rPr lang="tr-TR" sz="2400" dirty="0"/>
              <a:t>»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«Select -&gt;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Generate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lineer </a:t>
            </a:r>
            <a:r>
              <a:rPr lang="tr-TR" sz="2400" dirty="0" err="1"/>
              <a:t>programming</a:t>
            </a:r>
            <a:r>
              <a:rPr lang="tr-TR" sz="2400" dirty="0"/>
              <a:t> </a:t>
            </a:r>
            <a:r>
              <a:rPr lang="tr-TR" sz="2400" dirty="0" err="1"/>
              <a:t>matrix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«Run -&gt; </a:t>
            </a:r>
            <a:r>
              <a:rPr lang="tr-TR" sz="2400" dirty="0" err="1"/>
              <a:t>mxg</a:t>
            </a:r>
            <a:r>
              <a:rPr lang="tr-TR" sz="2400" dirty="0"/>
              <a:t>»</a:t>
            </a:r>
          </a:p>
          <a:p>
            <a:r>
              <a:rPr lang="tr-TR" sz="2400" dirty="0"/>
              <a:t>Run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optimization</a:t>
            </a:r>
            <a:r>
              <a:rPr lang="tr-TR" sz="2400" dirty="0"/>
              <a:t> </a:t>
            </a:r>
            <a:r>
              <a:rPr lang="tr-TR" sz="2400" dirty="0" err="1"/>
              <a:t>solver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«Run -&gt; </a:t>
            </a:r>
            <a:r>
              <a:rPr lang="tr-TR" sz="2400" dirty="0" err="1"/>
              <a:t>opt</a:t>
            </a:r>
            <a:r>
              <a:rPr lang="tr-TR" sz="2400" dirty="0"/>
              <a:t>»</a:t>
            </a:r>
          </a:p>
          <a:p>
            <a:r>
              <a:rPr lang="tr-TR" sz="2400" dirty="0"/>
              <a:t>Select </a:t>
            </a:r>
            <a:r>
              <a:rPr lang="tr-TR" sz="2400" dirty="0" err="1"/>
              <a:t>the</a:t>
            </a:r>
            <a:r>
              <a:rPr lang="tr-TR" sz="2400" dirty="0"/>
              <a:t> «</a:t>
            </a:r>
            <a:r>
              <a:rPr lang="tr-TR" sz="2400" dirty="0" err="1"/>
              <a:t>Results</a:t>
            </a:r>
            <a:r>
              <a:rPr lang="tr-TR" sz="2400" dirty="0"/>
              <a:t> -&gt; </a:t>
            </a:r>
            <a:r>
              <a:rPr lang="tr-TR" sz="2400" dirty="0" err="1"/>
              <a:t>interactive</a:t>
            </a:r>
            <a:r>
              <a:rPr lang="tr-TR" sz="2400" dirty="0"/>
              <a:t>» </a:t>
            </a:r>
            <a:r>
              <a:rPr lang="tr-TR" sz="2400" dirty="0" err="1"/>
              <a:t>screen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see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results</a:t>
            </a:r>
            <a:r>
              <a:rPr lang="tr-TR" sz="2400" dirty="0"/>
              <a:t> in </a:t>
            </a:r>
            <a:r>
              <a:rPr lang="tr-TR" sz="2400" dirty="0" err="1"/>
              <a:t>tables</a:t>
            </a:r>
            <a:r>
              <a:rPr lang="tr-TR" sz="2400" dirty="0"/>
              <a:t> and </a:t>
            </a:r>
            <a:r>
              <a:rPr lang="tr-TR" sz="2400" dirty="0" err="1"/>
              <a:t>graphs</a:t>
            </a:r>
            <a:r>
              <a:rPr lang="tr-TR" sz="2400" dirty="0"/>
              <a:t> </a:t>
            </a:r>
          </a:p>
          <a:p>
            <a:endParaRPr lang="tr-TR" sz="2400" dirty="0"/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AB06E319-DABB-47DB-B12C-0919F334CF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84829" y="4689713"/>
          <a:ext cx="6308073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2691">
                  <a:extLst>
                    <a:ext uri="{9D8B030D-6E8A-4147-A177-3AD203B41FA5}">
                      <a16:colId xmlns:a16="http://schemas.microsoft.com/office/drawing/2014/main" val="1168918993"/>
                    </a:ext>
                  </a:extLst>
                </a:gridCol>
                <a:gridCol w="983580">
                  <a:extLst>
                    <a:ext uri="{9D8B030D-6E8A-4147-A177-3AD203B41FA5}">
                      <a16:colId xmlns:a16="http://schemas.microsoft.com/office/drawing/2014/main" val="3179380073"/>
                    </a:ext>
                  </a:extLst>
                </a:gridCol>
                <a:gridCol w="3221802">
                  <a:extLst>
                    <a:ext uri="{9D8B030D-6E8A-4147-A177-3AD203B41FA5}">
                      <a16:colId xmlns:a16="http://schemas.microsoft.com/office/drawing/2014/main" val="1035929465"/>
                    </a:ext>
                  </a:extLst>
                </a:gridCol>
              </a:tblGrid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Rows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49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Equations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78894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Cols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Variables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97692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r>
                        <a:rPr lang="tr-TR" sz="1800" dirty="0" err="1"/>
                        <a:t>Elms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116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Parameters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05726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Rhs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21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Right </a:t>
                      </a:r>
                      <a:r>
                        <a:rPr lang="tr-TR" sz="1800" dirty="0" err="1"/>
                        <a:t>hand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side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constraints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86755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r>
                        <a:rPr lang="tr-TR" sz="1800" dirty="0" err="1"/>
                        <a:t>Bnds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err="1"/>
                        <a:t>Constant</a:t>
                      </a:r>
                      <a:r>
                        <a:rPr lang="tr-TR" sz="1800" dirty="0"/>
                        <a:t> </a:t>
                      </a:r>
                      <a:r>
                        <a:rPr lang="tr-TR" sz="1800" dirty="0" err="1"/>
                        <a:t>bounds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214721"/>
                  </a:ext>
                </a:extLst>
              </a:tr>
            </a:tbl>
          </a:graphicData>
        </a:graphic>
      </p:graphicFrame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09FF2195-2844-4395-AFF1-DA0620D451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4828" y="1211708"/>
            <a:ext cx="6308073" cy="34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4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0762821-B38A-4594-AE2C-857404F0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Baseline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9FE3D5F-2FFE-49AB-B0F4-7C96B96D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Electricity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62CAB0-CD04-4941-841D-8AEFF8978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Total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capacity</a:t>
            </a:r>
            <a:endParaRPr lang="tr-TR" dirty="0"/>
          </a:p>
        </p:txBody>
      </p:sp>
      <p:graphicFrame>
        <p:nvGraphicFramePr>
          <p:cNvPr id="17" name="İçerik Yer Tutucusu 16">
            <a:extLst>
              <a:ext uri="{FF2B5EF4-FFF2-40B4-BE49-F238E27FC236}">
                <a16:creationId xmlns:a16="http://schemas.microsoft.com/office/drawing/2014/main" id="{528D25EA-3E46-4619-9783-B06A925DA188}"/>
              </a:ext>
            </a:extLst>
          </p:cNvPr>
          <p:cNvGraphicFramePr>
            <a:graphicFrameLocks noGrp="1"/>
          </p:cNvGraphicFramePr>
          <p:nvPr>
            <p:ph sz="quarter" idx="4"/>
            <p:extLst/>
          </p:nvPr>
        </p:nvGraphicFramePr>
        <p:xfrm>
          <a:off x="6218238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İçerik Yer Tutucusu 13">
            <a:extLst>
              <a:ext uri="{FF2B5EF4-FFF2-40B4-BE49-F238E27FC236}">
                <a16:creationId xmlns:a16="http://schemas.microsoft.com/office/drawing/2014/main" id="{43FE57F4-B4F5-4809-9066-7BB5B73156BF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487363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09351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A58EBD4-13FE-4B1C-83AC-EB9380D9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Introducing</a:t>
            </a:r>
            <a:r>
              <a:rPr lang="tr-TR" dirty="0"/>
              <a:t> </a:t>
            </a:r>
            <a:r>
              <a:rPr lang="tr-TR" dirty="0" err="1"/>
              <a:t>Emissions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B784D5-9219-478D-99D6-5089FC730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8" y="1371600"/>
            <a:ext cx="5932171" cy="4935538"/>
          </a:xfrm>
        </p:spPr>
        <p:txBody>
          <a:bodyPr/>
          <a:lstStyle/>
          <a:p>
            <a:r>
              <a:rPr lang="tr-TR" sz="2400" dirty="0" err="1"/>
              <a:t>Coal</a:t>
            </a:r>
            <a:r>
              <a:rPr lang="tr-TR" sz="2400" dirty="0"/>
              <a:t>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plants</a:t>
            </a:r>
            <a:r>
              <a:rPr lang="tr-TR" sz="2400" dirty="0"/>
              <a:t> </a:t>
            </a:r>
            <a:r>
              <a:rPr lang="tr-TR" sz="2400" dirty="0" err="1"/>
              <a:t>emit</a:t>
            </a:r>
            <a:r>
              <a:rPr lang="tr-TR" sz="2400" dirty="0"/>
              <a:t> CO2 </a:t>
            </a:r>
            <a:r>
              <a:rPr lang="tr-TR" sz="2400" dirty="0" err="1"/>
              <a:t>causing</a:t>
            </a:r>
            <a:r>
              <a:rPr lang="tr-TR" sz="2400" dirty="0"/>
              <a:t> </a:t>
            </a:r>
            <a:r>
              <a:rPr lang="tr-TR" sz="2400" dirty="0" err="1"/>
              <a:t>air</a:t>
            </a:r>
            <a:r>
              <a:rPr lang="tr-TR" sz="2400" dirty="0"/>
              <a:t> </a:t>
            </a:r>
            <a:r>
              <a:rPr lang="tr-TR" sz="2400" dirty="0" err="1"/>
              <a:t>pollution</a:t>
            </a:r>
            <a:r>
              <a:rPr lang="tr-TR" sz="2400" dirty="0"/>
              <a:t> and </a:t>
            </a:r>
            <a:r>
              <a:rPr lang="tr-TR" sz="2400" dirty="0" err="1"/>
              <a:t>stimulating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change</a:t>
            </a:r>
            <a:endParaRPr lang="tr-TR" sz="2400" dirty="0"/>
          </a:p>
          <a:p>
            <a:r>
              <a:rPr lang="tr-TR" sz="2400" dirty="0" err="1"/>
              <a:t>Copy</a:t>
            </a:r>
            <a:r>
              <a:rPr lang="tr-TR" sz="2400" dirty="0"/>
              <a:t> "</a:t>
            </a:r>
            <a:r>
              <a:rPr lang="tr-TR" sz="2400" dirty="0" err="1"/>
              <a:t>westeros_baseline</a:t>
            </a:r>
            <a:r>
              <a:rPr lang="tr-TR" sz="2400" dirty="0"/>
              <a:t>" </a:t>
            </a:r>
            <a:r>
              <a:rPr lang="tr-TR" sz="2400" dirty="0" err="1"/>
              <a:t>to</a:t>
            </a:r>
            <a:r>
              <a:rPr lang="tr-TR" sz="2400" dirty="0"/>
              <a:t> "</a:t>
            </a:r>
            <a:r>
              <a:rPr lang="tr-TR" sz="2400" dirty="0" err="1"/>
              <a:t>westeros_emission</a:t>
            </a:r>
            <a:r>
              <a:rPr lang="tr-TR" sz="2400" dirty="0"/>
              <a:t>"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develop</a:t>
            </a:r>
            <a:r>
              <a:rPr lang="tr-TR" sz="2400" dirty="0"/>
              <a:t> a </a:t>
            </a:r>
            <a:r>
              <a:rPr lang="tr-TR" sz="2400" dirty="0" err="1"/>
              <a:t>new</a:t>
            </a:r>
            <a:r>
              <a:rPr lang="tr-TR" sz="2400" dirty="0"/>
              <a:t> </a:t>
            </a:r>
            <a:r>
              <a:rPr lang="tr-TR" sz="2400" dirty="0" err="1"/>
              <a:t>scenario</a:t>
            </a:r>
            <a:endParaRPr lang="tr-TR" sz="2400" dirty="0"/>
          </a:p>
          <a:p>
            <a:r>
              <a:rPr lang="tr-TR" sz="2400" dirty="0"/>
              <a:t>Define </a:t>
            </a:r>
            <a:r>
              <a:rPr lang="tr-TR" sz="2400" dirty="0" err="1"/>
              <a:t>coal</a:t>
            </a:r>
            <a:r>
              <a:rPr lang="tr-TR" sz="2400" dirty="0"/>
              <a:t> </a:t>
            </a:r>
            <a:r>
              <a:rPr lang="tr-TR" sz="2400" dirty="0" err="1"/>
              <a:t>resources</a:t>
            </a:r>
            <a:r>
              <a:rPr lang="tr-TR" sz="2400" dirty="0"/>
              <a:t> and </a:t>
            </a:r>
            <a:r>
              <a:rPr lang="tr-TR" sz="2400" dirty="0" err="1"/>
              <a:t>primary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sources</a:t>
            </a:r>
            <a:r>
              <a:rPr lang="tr-TR" sz="2400" dirty="0"/>
              <a:t> as </a:t>
            </a:r>
            <a:r>
              <a:rPr lang="tr-TR" sz="2400" dirty="0" err="1"/>
              <a:t>the</a:t>
            </a:r>
            <a:r>
              <a:rPr lang="tr-TR" sz="2400" dirty="0"/>
              <a:t> model </a:t>
            </a:r>
            <a:r>
              <a:rPr lang="tr-TR" sz="2400" dirty="0" err="1"/>
              <a:t>uses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technology</a:t>
            </a:r>
            <a:r>
              <a:rPr lang="tr-TR" sz="2400" dirty="0"/>
              <a:t> </a:t>
            </a:r>
            <a:r>
              <a:rPr lang="tr-TR" sz="2400" dirty="0" err="1"/>
              <a:t>input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calculation</a:t>
            </a:r>
            <a:endParaRPr lang="tr-TR" sz="2400" dirty="0"/>
          </a:p>
          <a:p>
            <a:r>
              <a:rPr lang="tr-TR" sz="2400" dirty="0"/>
              <a:t>Define CO2 </a:t>
            </a:r>
            <a:r>
              <a:rPr lang="tr-TR" sz="2400" dirty="0" err="1"/>
              <a:t>emissions</a:t>
            </a:r>
            <a:r>
              <a:rPr lang="tr-TR" sz="2400" dirty="0"/>
              <a:t> as a </a:t>
            </a:r>
            <a:r>
              <a:rPr lang="tr-TR" sz="2400" dirty="0" err="1"/>
              <a:t>cumulative</a:t>
            </a:r>
            <a:r>
              <a:rPr lang="tr-TR" sz="2400" dirty="0"/>
              <a:t> </a:t>
            </a:r>
            <a:r>
              <a:rPr lang="tr-TR" sz="2400" dirty="0" err="1"/>
              <a:t>constraint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Include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CO2 </a:t>
            </a:r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factor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coal</a:t>
            </a:r>
            <a:r>
              <a:rPr lang="tr-TR" sz="2400" dirty="0"/>
              <a:t>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plant</a:t>
            </a:r>
            <a:r>
              <a:rPr lang="tr-TR" sz="2400" dirty="0"/>
              <a:t> </a:t>
            </a:r>
            <a:r>
              <a:rPr lang="tr-TR" sz="2400" dirty="0" err="1"/>
              <a:t>technology</a:t>
            </a:r>
            <a:r>
              <a:rPr lang="tr-TR" sz="2400" dirty="0"/>
              <a:t> </a:t>
            </a:r>
          </a:p>
        </p:txBody>
      </p:sp>
      <p:graphicFrame>
        <p:nvGraphicFramePr>
          <p:cNvPr id="8" name="İçerik Yer Tutucusu 6">
            <a:extLst>
              <a:ext uri="{FF2B5EF4-FFF2-40B4-BE49-F238E27FC236}">
                <a16:creationId xmlns:a16="http://schemas.microsoft.com/office/drawing/2014/main" id="{CDD0EBE9-C575-4731-B429-76C3A3BF8E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76337"/>
              </p:ext>
            </p:extLst>
          </p:nvPr>
        </p:nvGraphicFramePr>
        <p:xfrm>
          <a:off x="6419849" y="1371600"/>
          <a:ext cx="5643742" cy="783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124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617618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Emission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factor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Factor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413102">
                <a:tc>
                  <a:txBody>
                    <a:bodyPr/>
                    <a:lstStyle/>
                    <a:p>
                      <a:r>
                        <a:rPr lang="tr-TR" dirty="0" err="1"/>
                        <a:t>Coal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power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plant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7.4 tCO2/</a:t>
                      </a:r>
                      <a:r>
                        <a:rPr lang="tr-TR" dirty="0" err="1"/>
                        <a:t>kWyr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</a:tbl>
          </a:graphicData>
        </a:graphic>
      </p:graphicFrame>
      <p:graphicFrame>
        <p:nvGraphicFramePr>
          <p:cNvPr id="9" name="İçerik Yer Tutucusu 6">
            <a:extLst>
              <a:ext uri="{FF2B5EF4-FFF2-40B4-BE49-F238E27FC236}">
                <a16:creationId xmlns:a16="http://schemas.microsoft.com/office/drawing/2014/main" id="{5543AE66-3BE8-4AE3-8833-1B23282698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94128"/>
              </p:ext>
            </p:extLst>
          </p:nvPr>
        </p:nvGraphicFramePr>
        <p:xfrm>
          <a:off x="6419849" y="2780790"/>
          <a:ext cx="564374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6124">
                  <a:extLst>
                    <a:ext uri="{9D8B030D-6E8A-4147-A177-3AD203B41FA5}">
                      <a16:colId xmlns:a16="http://schemas.microsoft.com/office/drawing/2014/main" val="3096206157"/>
                    </a:ext>
                  </a:extLst>
                </a:gridCol>
                <a:gridCol w="2617618">
                  <a:extLst>
                    <a:ext uri="{9D8B030D-6E8A-4147-A177-3AD203B41FA5}">
                      <a16:colId xmlns:a16="http://schemas.microsoft.com/office/drawing/2014/main" val="93010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Emission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bound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Cap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2343"/>
                  </a:ext>
                </a:extLst>
              </a:tr>
              <a:tr h="413102">
                <a:tc>
                  <a:txBody>
                    <a:bodyPr/>
                    <a:lstStyle/>
                    <a:p>
                      <a:r>
                        <a:rPr lang="tr-TR" dirty="0"/>
                        <a:t>CO2 </a:t>
                      </a:r>
                      <a:r>
                        <a:rPr lang="tr-TR" dirty="0" err="1"/>
                        <a:t>emissions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8000 MtCO2 </a:t>
                      </a:r>
                      <a:r>
                        <a:rPr lang="tr-TR" dirty="0" err="1"/>
                        <a:t>or</a:t>
                      </a:r>
                      <a:r>
                        <a:rPr lang="tr-TR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/>
                        <a:t>400 MtCO2/</a:t>
                      </a:r>
                      <a:r>
                        <a:rPr lang="tr-TR" dirty="0" err="1"/>
                        <a:t>yr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38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682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C8FD68A-65BE-4937-8FBF-34C0C65E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Emissions</a:t>
            </a:r>
            <a:r>
              <a:rPr lang="tr-TR" dirty="0"/>
              <a:t> </a:t>
            </a:r>
            <a:r>
              <a:rPr lang="tr-TR" dirty="0" err="1"/>
              <a:t>Cumulative</a:t>
            </a:r>
            <a:r>
              <a:rPr lang="tr-TR" dirty="0"/>
              <a:t> </a:t>
            </a:r>
            <a:r>
              <a:rPr lang="tr-TR" dirty="0" err="1"/>
              <a:t>Bound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A6E5050-EC8C-4107-88DE-01756CB77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Electricity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3724274-94A4-475B-950F-AC39AA406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Total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capacity</a:t>
            </a:r>
            <a:endParaRPr lang="tr-TR" dirty="0"/>
          </a:p>
        </p:txBody>
      </p:sp>
      <p:graphicFrame>
        <p:nvGraphicFramePr>
          <p:cNvPr id="9" name="İçerik Yer Tutucusu 8">
            <a:extLst>
              <a:ext uri="{FF2B5EF4-FFF2-40B4-BE49-F238E27FC236}">
                <a16:creationId xmlns:a16="http://schemas.microsoft.com/office/drawing/2014/main" id="{92079371-3958-4C93-8852-AD82B89B396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4069409"/>
              </p:ext>
            </p:extLst>
          </p:nvPr>
        </p:nvGraphicFramePr>
        <p:xfrm>
          <a:off x="487363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İçerik Yer Tutucusu 15">
            <a:extLst>
              <a:ext uri="{FF2B5EF4-FFF2-40B4-BE49-F238E27FC236}">
                <a16:creationId xmlns:a16="http://schemas.microsoft.com/office/drawing/2014/main" id="{619CB063-68F6-4EC2-BCF4-89045E0D8C32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272387964"/>
              </p:ext>
            </p:extLst>
          </p:nvPr>
        </p:nvGraphicFramePr>
        <p:xfrm>
          <a:off x="6218238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4482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ADACA6A-3C41-43AD-B60F-612F9FC3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Emissions</a:t>
            </a:r>
            <a:r>
              <a:rPr lang="tr-TR" dirty="0"/>
              <a:t> </a:t>
            </a:r>
            <a:r>
              <a:rPr lang="tr-TR" dirty="0" err="1"/>
              <a:t>Cumulative</a:t>
            </a:r>
            <a:r>
              <a:rPr lang="tr-TR" dirty="0"/>
              <a:t> </a:t>
            </a:r>
            <a:r>
              <a:rPr lang="tr-TR" dirty="0" err="1"/>
              <a:t>Bound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80C0262-F16B-4309-B204-9391CA85D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 err="1"/>
              <a:t>Electricity</a:t>
            </a:r>
            <a:r>
              <a:rPr lang="tr-TR" dirty="0"/>
              <a:t> </a:t>
            </a:r>
            <a:r>
              <a:rPr lang="tr-TR" dirty="0" err="1"/>
              <a:t>price</a:t>
            </a:r>
            <a:endParaRPr lang="tr-TR" dirty="0"/>
          </a:p>
        </p:txBody>
      </p:sp>
      <p:graphicFrame>
        <p:nvGraphicFramePr>
          <p:cNvPr id="12" name="İçerik Yer Tutucusu 11">
            <a:extLst>
              <a:ext uri="{FF2B5EF4-FFF2-40B4-BE49-F238E27FC236}">
                <a16:creationId xmlns:a16="http://schemas.microsoft.com/office/drawing/2014/main" id="{1BB23260-5AC0-4816-AF22-367688BC979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62446024"/>
              </p:ext>
            </p:extLst>
          </p:nvPr>
        </p:nvGraphicFramePr>
        <p:xfrm>
          <a:off x="487363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C709A2F-C468-4CA2-AC65-6B63603C2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CO2 </a:t>
            </a:r>
            <a:r>
              <a:rPr lang="tr-TR" dirty="0" err="1"/>
              <a:t>emission</a:t>
            </a:r>
            <a:endParaRPr lang="tr-TR" dirty="0"/>
          </a:p>
        </p:txBody>
      </p:sp>
      <p:graphicFrame>
        <p:nvGraphicFramePr>
          <p:cNvPr id="9" name="İçerik Yer Tutucusu 8">
            <a:extLst>
              <a:ext uri="{FF2B5EF4-FFF2-40B4-BE49-F238E27FC236}">
                <a16:creationId xmlns:a16="http://schemas.microsoft.com/office/drawing/2014/main" id="{97C79329-459E-421A-BCC4-FB9E1C7D6E0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5390976"/>
              </p:ext>
            </p:extLst>
          </p:nvPr>
        </p:nvGraphicFramePr>
        <p:xfrm>
          <a:off x="6218238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019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9C953B-D939-4CBE-8759-CB27F73E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Emissions</a:t>
            </a:r>
            <a:r>
              <a:rPr lang="tr-TR" dirty="0"/>
              <a:t> </a:t>
            </a:r>
            <a:r>
              <a:rPr lang="tr-TR" dirty="0" err="1"/>
              <a:t>Annual</a:t>
            </a:r>
            <a:r>
              <a:rPr lang="tr-TR" dirty="0"/>
              <a:t> </a:t>
            </a:r>
            <a:r>
              <a:rPr lang="tr-TR" dirty="0" err="1"/>
              <a:t>Bound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A0CA1EC-B752-4727-BE7E-52874AED7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Electricity</a:t>
            </a:r>
            <a:endParaRPr lang="tr-TR" dirty="0"/>
          </a:p>
        </p:txBody>
      </p:sp>
      <p:graphicFrame>
        <p:nvGraphicFramePr>
          <p:cNvPr id="9" name="İçerik Yer Tutucusu 8">
            <a:extLst>
              <a:ext uri="{FF2B5EF4-FFF2-40B4-BE49-F238E27FC236}">
                <a16:creationId xmlns:a16="http://schemas.microsoft.com/office/drawing/2014/main" id="{547ABB75-B932-4890-8F75-67AA07A13A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0330849"/>
              </p:ext>
            </p:extLst>
          </p:nvPr>
        </p:nvGraphicFramePr>
        <p:xfrm>
          <a:off x="487363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10A7F44-A4A9-455A-8C18-7AEB778CC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Total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capacity</a:t>
            </a:r>
            <a:endParaRPr lang="tr-TR" dirty="0"/>
          </a:p>
        </p:txBody>
      </p:sp>
      <p:graphicFrame>
        <p:nvGraphicFramePr>
          <p:cNvPr id="12" name="İçerik Yer Tutucusu 11">
            <a:extLst>
              <a:ext uri="{FF2B5EF4-FFF2-40B4-BE49-F238E27FC236}">
                <a16:creationId xmlns:a16="http://schemas.microsoft.com/office/drawing/2014/main" id="{AF6FD676-2393-4252-B1D5-E335790B8BF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87943149"/>
              </p:ext>
            </p:extLst>
          </p:nvPr>
        </p:nvGraphicFramePr>
        <p:xfrm>
          <a:off x="6218238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30747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48DDD2-BD1C-4024-A870-D4685D88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Emissions</a:t>
            </a:r>
            <a:r>
              <a:rPr lang="tr-TR" dirty="0"/>
              <a:t> </a:t>
            </a:r>
            <a:r>
              <a:rPr lang="tr-TR" dirty="0" err="1"/>
              <a:t>Annual</a:t>
            </a:r>
            <a:r>
              <a:rPr lang="tr-TR" dirty="0"/>
              <a:t> </a:t>
            </a:r>
            <a:r>
              <a:rPr lang="tr-TR" dirty="0" err="1"/>
              <a:t>Bound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DEDE713-A1C7-4840-A9BF-BC579D7EF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 err="1"/>
              <a:t>Electricity</a:t>
            </a:r>
            <a:r>
              <a:rPr lang="tr-TR" dirty="0"/>
              <a:t> </a:t>
            </a:r>
            <a:r>
              <a:rPr lang="tr-TR" dirty="0" err="1"/>
              <a:t>price</a:t>
            </a:r>
            <a:endParaRPr lang="tr-TR" dirty="0"/>
          </a:p>
        </p:txBody>
      </p:sp>
      <p:graphicFrame>
        <p:nvGraphicFramePr>
          <p:cNvPr id="9" name="İçerik Yer Tutucusu 8">
            <a:extLst>
              <a:ext uri="{FF2B5EF4-FFF2-40B4-BE49-F238E27FC236}">
                <a16:creationId xmlns:a16="http://schemas.microsoft.com/office/drawing/2014/main" id="{2B3E05D7-0AC3-43D5-8967-054948B673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35570806"/>
              </p:ext>
            </p:extLst>
          </p:nvPr>
        </p:nvGraphicFramePr>
        <p:xfrm>
          <a:off x="487363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5E7216B-FBF1-4C32-B2EB-FC8C39843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CO2 </a:t>
            </a:r>
            <a:r>
              <a:rPr lang="tr-TR" dirty="0" err="1"/>
              <a:t>emission</a:t>
            </a:r>
            <a:endParaRPr lang="tr-TR" dirty="0"/>
          </a:p>
        </p:txBody>
      </p:sp>
      <p:graphicFrame>
        <p:nvGraphicFramePr>
          <p:cNvPr id="12" name="İçerik Yer Tutucusu 11">
            <a:extLst>
              <a:ext uri="{FF2B5EF4-FFF2-40B4-BE49-F238E27FC236}">
                <a16:creationId xmlns:a16="http://schemas.microsoft.com/office/drawing/2014/main" id="{6A036814-2A8B-4DA5-A932-A3554BBD2FE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61978938"/>
              </p:ext>
            </p:extLst>
          </p:nvPr>
        </p:nvGraphicFramePr>
        <p:xfrm>
          <a:off x="6218238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1381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2568A9D-6FCE-42CC-9EAE-F4EA92C1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Socio-economic</a:t>
            </a:r>
            <a:r>
              <a:rPr lang="tr-TR" dirty="0"/>
              <a:t> </a:t>
            </a:r>
            <a:r>
              <a:rPr lang="tr-TR" dirty="0" err="1"/>
              <a:t>Scenarios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50C6EA-B369-4F94-937C-F6BED5F2B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8" y="1371600"/>
            <a:ext cx="5608321" cy="4935538"/>
          </a:xfrm>
        </p:spPr>
        <p:txBody>
          <a:bodyPr/>
          <a:lstStyle/>
          <a:p>
            <a:r>
              <a:rPr lang="tr-TR" sz="2400" dirty="0" err="1"/>
              <a:t>Socio-economic</a:t>
            </a:r>
            <a:r>
              <a:rPr lang="tr-TR" sz="2400" dirty="0"/>
              <a:t> </a:t>
            </a:r>
            <a:r>
              <a:rPr lang="en-US" sz="2400" dirty="0"/>
              <a:t>scenarios are exclusively produced using Integrated Assessment Models (IAMs)</a:t>
            </a:r>
            <a:endParaRPr lang="tr-TR" sz="2400" dirty="0"/>
          </a:p>
          <a:p>
            <a:r>
              <a:rPr lang="en-US" sz="2400" dirty="0"/>
              <a:t>IAMs are large-scale, complex numerical models that represent interactions among environmental, technological and human systems</a:t>
            </a:r>
            <a:endParaRPr lang="tr-TR" sz="2400" dirty="0"/>
          </a:p>
          <a:p>
            <a:r>
              <a:rPr lang="tr-TR" sz="2400" dirty="0"/>
              <a:t>MESSAGE, IMAGE, MARIA, AIM, </a:t>
            </a:r>
            <a:r>
              <a:rPr lang="tr-TR" sz="2400" dirty="0" err="1"/>
              <a:t>MiniCam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ASF </a:t>
            </a:r>
            <a:r>
              <a:rPr lang="tr-TR" sz="2400" dirty="0" err="1"/>
              <a:t>were</a:t>
            </a:r>
            <a:r>
              <a:rPr lang="tr-TR" sz="2400" dirty="0"/>
              <a:t> </a:t>
            </a:r>
            <a:r>
              <a:rPr lang="tr-TR" sz="2400" dirty="0" err="1"/>
              <a:t>selected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develop</a:t>
            </a:r>
            <a:r>
              <a:rPr lang="tr-TR" sz="2400" dirty="0"/>
              <a:t> SRES </a:t>
            </a:r>
            <a:r>
              <a:rPr lang="tr-TR" sz="2400" dirty="0" err="1"/>
              <a:t>reference</a:t>
            </a:r>
            <a:r>
              <a:rPr lang="tr-TR" sz="2400" dirty="0"/>
              <a:t> </a:t>
            </a:r>
            <a:r>
              <a:rPr lang="tr-TR" sz="2400" dirty="0" err="1"/>
              <a:t>scenarios</a:t>
            </a:r>
            <a:endParaRPr lang="tr-TR" sz="2400" dirty="0"/>
          </a:p>
          <a:p>
            <a:r>
              <a:rPr lang="en-US" sz="2400" dirty="0"/>
              <a:t>IAMC created in 2007 </a:t>
            </a:r>
            <a:r>
              <a:rPr lang="tr-TR" sz="2400" dirty="0" err="1"/>
              <a:t>together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en-US" sz="2400" dirty="0"/>
              <a:t> a co</a:t>
            </a:r>
            <a:r>
              <a:rPr lang="tr-TR" sz="2400" dirty="0"/>
              <a:t>n</a:t>
            </a:r>
            <a:r>
              <a:rPr lang="en-US" sz="2400" dirty="0" err="1"/>
              <a:t>sortium</a:t>
            </a:r>
            <a:r>
              <a:rPr lang="en-US" sz="2400" dirty="0"/>
              <a:t> agreement with the IPCC</a:t>
            </a:r>
            <a:endParaRPr lang="tr-TR" sz="2400" dirty="0"/>
          </a:p>
          <a:p>
            <a:r>
              <a:rPr lang="tr-TR" sz="2400" dirty="0" err="1"/>
              <a:t>Variety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convergence</a:t>
            </a:r>
            <a:r>
              <a:rPr lang="tr-TR" sz="2400" dirty="0"/>
              <a:t> </a:t>
            </a:r>
            <a:r>
              <a:rPr lang="tr-TR" sz="2400" dirty="0" err="1"/>
              <a:t>among</a:t>
            </a:r>
            <a:r>
              <a:rPr lang="tr-TR" sz="2400" dirty="0"/>
              <a:t> </a:t>
            </a:r>
            <a:r>
              <a:rPr lang="tr-TR" sz="2400" dirty="0" err="1"/>
              <a:t>IAMs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8A8700E-8A5E-43FD-872A-99D3F4311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5999" y="1555417"/>
            <a:ext cx="5956872" cy="374716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F8352C5-3F9A-4968-9490-9E9996126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52" y="1238681"/>
            <a:ext cx="6049219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8B795E5-9113-4508-9FD8-70DA0497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External</a:t>
            </a:r>
            <a:r>
              <a:rPr lang="tr-TR" dirty="0"/>
              <a:t> </a:t>
            </a:r>
            <a:r>
              <a:rPr lang="tr-TR" dirty="0" err="1"/>
              <a:t>Costs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D70EC8-0CB1-439B-B1DA-DC478B57ED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Coal</a:t>
            </a:r>
            <a:r>
              <a:rPr lang="tr-TR" sz="2400" dirty="0"/>
              <a:t>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plant</a:t>
            </a:r>
            <a:r>
              <a:rPr lang="tr-TR" sz="2400" dirty="0"/>
              <a:t> </a:t>
            </a:r>
            <a:r>
              <a:rPr lang="tr-TR" sz="2400" dirty="0" err="1"/>
              <a:t>utilities</a:t>
            </a:r>
            <a:r>
              <a:rPr lang="tr-TR" sz="2400" dirty="0"/>
              <a:t> can </a:t>
            </a:r>
            <a:r>
              <a:rPr lang="tr-TR" sz="2400" dirty="0" err="1"/>
              <a:t>benefit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generating</a:t>
            </a:r>
            <a:r>
              <a:rPr lang="tr-TR" sz="2400" dirty="0"/>
              <a:t> </a:t>
            </a:r>
            <a:r>
              <a:rPr lang="tr-TR" sz="2400" dirty="0" err="1"/>
              <a:t>additional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benefit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creating</a:t>
            </a:r>
            <a:r>
              <a:rPr lang="tr-TR" sz="2400" dirty="0"/>
              <a:t> </a:t>
            </a:r>
            <a:r>
              <a:rPr lang="tr-TR" sz="2400" dirty="0" err="1"/>
              <a:t>additional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coal</a:t>
            </a:r>
            <a:r>
              <a:rPr lang="tr-TR" sz="2400" dirty="0"/>
              <a:t>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plants</a:t>
            </a:r>
            <a:r>
              <a:rPr lang="tr-TR" sz="2400" dirty="0"/>
              <a:t> </a:t>
            </a:r>
            <a:r>
              <a:rPr lang="tr-TR" sz="2400" dirty="0" err="1"/>
              <a:t>causes</a:t>
            </a:r>
            <a:r>
              <a:rPr lang="tr-TR" sz="2400" dirty="0"/>
              <a:t> </a:t>
            </a:r>
            <a:r>
              <a:rPr lang="tr-TR" sz="2400" dirty="0" err="1"/>
              <a:t>additional</a:t>
            </a:r>
            <a:r>
              <a:rPr lang="tr-TR" sz="2400" dirty="0"/>
              <a:t> CO2 </a:t>
            </a:r>
            <a:r>
              <a:rPr lang="tr-TR" sz="2400" dirty="0" err="1"/>
              <a:t>emission</a:t>
            </a:r>
            <a:endParaRPr lang="tr-TR" sz="2400" dirty="0"/>
          </a:p>
          <a:p>
            <a:r>
              <a:rPr lang="tr-TR" sz="2400" dirty="0" err="1"/>
              <a:t>Annual</a:t>
            </a:r>
            <a:r>
              <a:rPr lang="tr-TR" sz="2400" dirty="0"/>
              <a:t> </a:t>
            </a:r>
            <a:r>
              <a:rPr lang="tr-TR" sz="2400" dirty="0" err="1"/>
              <a:t>constraint</a:t>
            </a:r>
            <a:r>
              <a:rPr lang="tr-TR" sz="2400" dirty="0"/>
              <a:t> </a:t>
            </a:r>
            <a:r>
              <a:rPr lang="tr-TR" sz="2400" dirty="0" err="1"/>
              <a:t>creates</a:t>
            </a:r>
            <a:r>
              <a:rPr lang="tr-TR" sz="2400" dirty="0"/>
              <a:t> a </a:t>
            </a:r>
            <a:r>
              <a:rPr lang="tr-TR" sz="2400" dirty="0" err="1"/>
              <a:t>shadow</a:t>
            </a:r>
            <a:r>
              <a:rPr lang="tr-TR" sz="2400" dirty="0"/>
              <a:t> </a:t>
            </a:r>
            <a:r>
              <a:rPr lang="tr-TR" sz="2400" dirty="0" err="1"/>
              <a:t>price</a:t>
            </a:r>
            <a:r>
              <a:rPr lang="tr-TR" sz="2400" dirty="0"/>
              <a:t> </a:t>
            </a:r>
            <a:r>
              <a:rPr lang="tr-TR" sz="2400" dirty="0" err="1"/>
              <a:t>defined</a:t>
            </a:r>
            <a:r>
              <a:rPr lang="tr-TR" sz="2400" dirty="0"/>
              <a:t> as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benefit</a:t>
            </a:r>
            <a:r>
              <a:rPr lang="tr-TR" sz="2400" dirty="0"/>
              <a:t> </a:t>
            </a:r>
            <a:r>
              <a:rPr lang="tr-TR" sz="2400" dirty="0" err="1"/>
              <a:t>gained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additional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generation</a:t>
            </a:r>
            <a:r>
              <a:rPr lang="tr-TR" sz="2400" dirty="0"/>
              <a:t> </a:t>
            </a:r>
            <a:r>
              <a:rPr lang="tr-TR" sz="2400" dirty="0" err="1"/>
              <a:t>per</a:t>
            </a:r>
            <a:r>
              <a:rPr lang="tr-TR" sz="2400" dirty="0"/>
              <a:t> </a:t>
            </a:r>
            <a:r>
              <a:rPr lang="tr-TR" sz="2400" dirty="0" err="1"/>
              <a:t>additional</a:t>
            </a:r>
            <a:r>
              <a:rPr lang="tr-TR" sz="2400" dirty="0"/>
              <a:t> CO2 </a:t>
            </a:r>
            <a:r>
              <a:rPr lang="tr-TR" sz="2400" dirty="0" err="1"/>
              <a:t>emission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price</a:t>
            </a:r>
            <a:r>
              <a:rPr lang="tr-TR" sz="2400" dirty="0"/>
              <a:t> is </a:t>
            </a:r>
            <a:r>
              <a:rPr lang="tr-TR" sz="2400" dirty="0" err="1"/>
              <a:t>what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coal</a:t>
            </a:r>
            <a:r>
              <a:rPr lang="tr-TR" sz="2400" dirty="0"/>
              <a:t>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plant</a:t>
            </a:r>
            <a:r>
              <a:rPr lang="tr-TR" sz="2400" dirty="0"/>
              <a:t> </a:t>
            </a:r>
            <a:r>
              <a:rPr lang="tr-TR" sz="2400" dirty="0" err="1"/>
              <a:t>utilities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willing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pay – </a:t>
            </a:r>
            <a:r>
              <a:rPr lang="tr-TR" sz="2400" dirty="0" err="1"/>
              <a:t>therefore</a:t>
            </a:r>
            <a:r>
              <a:rPr lang="tr-TR" sz="2400" dirty="0"/>
              <a:t> </a:t>
            </a:r>
            <a:r>
              <a:rPr lang="tr-TR" sz="2400" dirty="0" err="1"/>
              <a:t>negative</a:t>
            </a:r>
            <a:endParaRPr lang="tr-TR" sz="2400" dirty="0"/>
          </a:p>
          <a:p>
            <a:endParaRPr lang="tr-TR" sz="2400" dirty="0"/>
          </a:p>
        </p:txBody>
      </p:sp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23F394E4-14CC-468A-9E39-8AED018D6C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79882118"/>
              </p:ext>
            </p:extLst>
          </p:nvPr>
        </p:nvGraphicFramePr>
        <p:xfrm>
          <a:off x="6218238" y="1371600"/>
          <a:ext cx="5486400" cy="4935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4605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C78F33-F73B-44EA-BB32-AF717A93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Emissions</a:t>
            </a:r>
            <a:r>
              <a:rPr lang="tr-TR" dirty="0"/>
              <a:t> </a:t>
            </a:r>
            <a:r>
              <a:rPr lang="tr-TR" dirty="0" err="1"/>
              <a:t>Tax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1778FD3-89A2-4EB3-B765-EC99F6F1D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Electricity</a:t>
            </a:r>
            <a:endParaRPr lang="tr-TR" dirty="0"/>
          </a:p>
        </p:txBody>
      </p:sp>
      <p:graphicFrame>
        <p:nvGraphicFramePr>
          <p:cNvPr id="9" name="İçerik Yer Tutucusu 8">
            <a:extLst>
              <a:ext uri="{FF2B5EF4-FFF2-40B4-BE49-F238E27FC236}">
                <a16:creationId xmlns:a16="http://schemas.microsoft.com/office/drawing/2014/main" id="{326B1235-0736-4A5D-AD9D-331DAB53210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85845632"/>
              </p:ext>
            </p:extLst>
          </p:nvPr>
        </p:nvGraphicFramePr>
        <p:xfrm>
          <a:off x="487363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0EC5FAE-33C0-4942-9E00-9E55C73DB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Total </a:t>
            </a:r>
            <a:r>
              <a:rPr lang="tr-TR" dirty="0" err="1"/>
              <a:t>installed</a:t>
            </a:r>
            <a:r>
              <a:rPr lang="tr-TR" dirty="0"/>
              <a:t> </a:t>
            </a:r>
            <a:r>
              <a:rPr lang="tr-TR" dirty="0" err="1"/>
              <a:t>capacity</a:t>
            </a:r>
            <a:endParaRPr lang="tr-TR" dirty="0"/>
          </a:p>
        </p:txBody>
      </p:sp>
      <p:graphicFrame>
        <p:nvGraphicFramePr>
          <p:cNvPr id="12" name="İçerik Yer Tutucusu 11">
            <a:extLst>
              <a:ext uri="{FF2B5EF4-FFF2-40B4-BE49-F238E27FC236}">
                <a16:creationId xmlns:a16="http://schemas.microsoft.com/office/drawing/2014/main" id="{8C628A0A-56A6-4661-AEE3-B992907E296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19713025"/>
              </p:ext>
            </p:extLst>
          </p:nvPr>
        </p:nvGraphicFramePr>
        <p:xfrm>
          <a:off x="6218238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04895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47F7EF1-7A9F-4B23-817F-F0FAA2102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Emissions</a:t>
            </a:r>
            <a:r>
              <a:rPr lang="tr-TR" dirty="0"/>
              <a:t> </a:t>
            </a:r>
            <a:r>
              <a:rPr lang="tr-TR" dirty="0" err="1"/>
              <a:t>Tax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87361D9-BCB5-4B1F-973C-AE65E1C8E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 err="1"/>
              <a:t>Electricity</a:t>
            </a:r>
            <a:r>
              <a:rPr lang="tr-TR" dirty="0"/>
              <a:t> </a:t>
            </a:r>
            <a:r>
              <a:rPr lang="tr-TR" dirty="0" err="1"/>
              <a:t>price</a:t>
            </a:r>
            <a:endParaRPr lang="tr-TR" dirty="0"/>
          </a:p>
        </p:txBody>
      </p:sp>
      <p:graphicFrame>
        <p:nvGraphicFramePr>
          <p:cNvPr id="9" name="İçerik Yer Tutucusu 8">
            <a:extLst>
              <a:ext uri="{FF2B5EF4-FFF2-40B4-BE49-F238E27FC236}">
                <a16:creationId xmlns:a16="http://schemas.microsoft.com/office/drawing/2014/main" id="{A781605A-9D31-43F0-8A3E-A5D71101025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18276936"/>
              </p:ext>
            </p:extLst>
          </p:nvPr>
        </p:nvGraphicFramePr>
        <p:xfrm>
          <a:off x="487363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91353E4-8E2E-44DB-B038-047ECF2E0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 dirty="0"/>
              <a:t>CO2 </a:t>
            </a:r>
            <a:r>
              <a:rPr lang="tr-TR" dirty="0" err="1"/>
              <a:t>emission</a:t>
            </a:r>
            <a:endParaRPr lang="tr-TR" dirty="0"/>
          </a:p>
        </p:txBody>
      </p:sp>
      <p:graphicFrame>
        <p:nvGraphicFramePr>
          <p:cNvPr id="12" name="İçerik Yer Tutucusu 11">
            <a:extLst>
              <a:ext uri="{FF2B5EF4-FFF2-40B4-BE49-F238E27FC236}">
                <a16:creationId xmlns:a16="http://schemas.microsoft.com/office/drawing/2014/main" id="{C7E11020-76E7-459E-92A1-89549D8ACF7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19556691"/>
              </p:ext>
            </p:extLst>
          </p:nvPr>
        </p:nvGraphicFramePr>
        <p:xfrm>
          <a:off x="6218238" y="2103438"/>
          <a:ext cx="5486400" cy="42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993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A22DE7-3267-4043-A469-A67E5ACD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Discussion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3AFC76-557B-42B3-9F97-064C6B73B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bound</a:t>
            </a:r>
            <a:r>
              <a:rPr lang="tr-TR" sz="2400" dirty="0"/>
              <a:t> </a:t>
            </a:r>
            <a:r>
              <a:rPr lang="tr-TR" sz="2400" dirty="0" err="1"/>
              <a:t>generates</a:t>
            </a:r>
            <a:r>
              <a:rPr lang="tr-TR" sz="2400" dirty="0"/>
              <a:t> a </a:t>
            </a:r>
            <a:r>
              <a:rPr lang="tr-TR" sz="2400" dirty="0" err="1"/>
              <a:t>shadow</a:t>
            </a:r>
            <a:r>
              <a:rPr lang="tr-TR" sz="2400" dirty="0"/>
              <a:t> </a:t>
            </a:r>
            <a:r>
              <a:rPr lang="tr-TR" sz="2400" dirty="0" err="1"/>
              <a:t>price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additional</a:t>
            </a:r>
            <a:r>
              <a:rPr lang="tr-TR" sz="2400" dirty="0"/>
              <a:t> CO2 </a:t>
            </a:r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which</a:t>
            </a:r>
            <a:r>
              <a:rPr lang="tr-TR" sz="2400" dirty="0"/>
              <a:t> can be </a:t>
            </a:r>
            <a:r>
              <a:rPr lang="tr-TR" sz="2400" dirty="0" err="1"/>
              <a:t>traded</a:t>
            </a:r>
            <a:r>
              <a:rPr lang="tr-TR" sz="2400" dirty="0"/>
              <a:t> </a:t>
            </a:r>
            <a:r>
              <a:rPr lang="tr-TR" sz="2400" dirty="0" err="1"/>
              <a:t>between</a:t>
            </a:r>
            <a:r>
              <a:rPr lang="tr-TR" sz="2400" dirty="0"/>
              <a:t> </a:t>
            </a:r>
            <a:r>
              <a:rPr lang="tr-TR" sz="2400" dirty="0" err="1"/>
              <a:t>utilities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revenues</a:t>
            </a:r>
            <a:r>
              <a:rPr lang="tr-TR" sz="2400" dirty="0"/>
              <a:t> </a:t>
            </a:r>
            <a:r>
              <a:rPr lang="tr-TR" sz="2400" dirty="0" err="1"/>
              <a:t>collected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tax</a:t>
            </a:r>
            <a:r>
              <a:rPr lang="tr-TR" sz="2400" dirty="0"/>
              <a:t> can be </a:t>
            </a:r>
            <a:r>
              <a:rPr lang="tr-TR" sz="2400" dirty="0" err="1"/>
              <a:t>used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subsidizing</a:t>
            </a:r>
            <a:r>
              <a:rPr lang="tr-TR" sz="2400" dirty="0"/>
              <a:t> </a:t>
            </a:r>
            <a:r>
              <a:rPr lang="tr-TR" sz="2400" dirty="0" err="1"/>
              <a:t>clean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generation</a:t>
            </a:r>
            <a:r>
              <a:rPr lang="tr-TR" sz="2400" dirty="0"/>
              <a:t> </a:t>
            </a:r>
            <a:r>
              <a:rPr lang="tr-TR" sz="2400" dirty="0" err="1"/>
              <a:t>through</a:t>
            </a:r>
            <a:r>
              <a:rPr lang="tr-TR" sz="2400" dirty="0"/>
              <a:t> </a:t>
            </a:r>
            <a:r>
              <a:rPr lang="tr-TR" sz="2400" dirty="0" err="1"/>
              <a:t>feed</a:t>
            </a:r>
            <a:r>
              <a:rPr lang="tr-TR" sz="2400" dirty="0"/>
              <a:t>-in-</a:t>
            </a:r>
            <a:r>
              <a:rPr lang="tr-TR" sz="2400" dirty="0" err="1"/>
              <a:t>tariffs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achievement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target</a:t>
            </a:r>
            <a:r>
              <a:rPr lang="tr-TR" sz="2400" dirty="0"/>
              <a:t> </a:t>
            </a:r>
            <a:r>
              <a:rPr lang="tr-TR" sz="2400" dirty="0" err="1"/>
              <a:t>requires</a:t>
            </a:r>
            <a:r>
              <a:rPr lang="tr-TR" sz="2400" dirty="0"/>
              <a:t> </a:t>
            </a:r>
            <a:r>
              <a:rPr lang="tr-TR" sz="2400" dirty="0" err="1"/>
              <a:t>using</a:t>
            </a:r>
            <a:r>
              <a:rPr lang="tr-TR" sz="2400" dirty="0"/>
              <a:t> a basket of </a:t>
            </a:r>
            <a:r>
              <a:rPr lang="tr-TR" sz="2400" dirty="0" err="1"/>
              <a:t>policy</a:t>
            </a:r>
            <a:r>
              <a:rPr lang="tr-TR" sz="2400" dirty="0"/>
              <a:t> </a:t>
            </a:r>
            <a:r>
              <a:rPr lang="tr-TR" sz="2400" dirty="0" err="1"/>
              <a:t>instruments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r>
              <a:rPr lang="tr-TR" sz="2400" dirty="0"/>
              <a:t> and </a:t>
            </a:r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sectors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F775F4E-AEA3-42EB-A13F-01D52926E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4079" y="1523848"/>
            <a:ext cx="5727363" cy="381030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96DFC83-8F94-47E0-8227-B2495C825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79" y="1371600"/>
            <a:ext cx="6069680" cy="43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1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A446AE6-D0D6-4E1F-BBE5-22129BCB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Recommendations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BBDD9F-07D8-458C-A04A-4EA16B45E4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Learn</a:t>
            </a:r>
            <a:r>
              <a:rPr lang="tr-TR" sz="2400" dirty="0"/>
              <a:t> GAMS </a:t>
            </a:r>
            <a:r>
              <a:rPr lang="tr-TR" sz="2400" dirty="0" err="1"/>
              <a:t>together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student</a:t>
            </a:r>
            <a:r>
              <a:rPr lang="tr-TR" sz="2400" dirty="0"/>
              <a:t> </a:t>
            </a:r>
            <a:r>
              <a:rPr lang="tr-TR" sz="2400" dirty="0" err="1"/>
              <a:t>license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>
                <a:hlinkClick r:id="rId3"/>
              </a:rPr>
              <a:t>https://www.ifpri.org/publication/agrodep-gams-training-toolbox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Follow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announcements</a:t>
            </a:r>
            <a:r>
              <a:rPr lang="tr-TR" sz="2400" dirty="0"/>
              <a:t> and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recent</a:t>
            </a:r>
            <a:r>
              <a:rPr lang="tr-TR" sz="2400" dirty="0"/>
              <a:t> </a:t>
            </a:r>
            <a:r>
              <a:rPr lang="tr-TR" sz="2400" dirty="0" err="1"/>
              <a:t>developments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>
                <a:hlinkClick r:id="rId4"/>
              </a:rPr>
              <a:t>https://www.iamconsortium.org/newsletter-subscription/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Try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master</a:t>
            </a:r>
            <a:r>
              <a:rPr lang="tr-TR" sz="2400" dirty="0"/>
              <a:t> at </a:t>
            </a:r>
            <a:r>
              <a:rPr lang="tr-TR" sz="2400" dirty="0" err="1"/>
              <a:t>least</a:t>
            </a:r>
            <a:r>
              <a:rPr lang="tr-TR" sz="2400" dirty="0"/>
              <a:t> </a:t>
            </a:r>
            <a:r>
              <a:rPr lang="tr-TR" sz="2400" dirty="0" err="1"/>
              <a:t>one</a:t>
            </a:r>
            <a:r>
              <a:rPr lang="tr-TR" sz="2400" dirty="0"/>
              <a:t> </a:t>
            </a:r>
            <a:r>
              <a:rPr lang="tr-TR" sz="2400" dirty="0" err="1"/>
              <a:t>programming</a:t>
            </a:r>
            <a:r>
              <a:rPr lang="tr-TR" sz="2400" dirty="0"/>
              <a:t> </a:t>
            </a:r>
            <a:r>
              <a:rPr lang="tr-TR" sz="2400" dirty="0" err="1"/>
              <a:t>language</a:t>
            </a:r>
            <a:endParaRPr lang="tr-TR" sz="2400" dirty="0"/>
          </a:p>
          <a:p>
            <a:r>
              <a:rPr lang="tr-TR" sz="2400" dirty="0"/>
              <a:t>Reach </a:t>
            </a:r>
            <a:r>
              <a:rPr lang="tr-TR" sz="2400" dirty="0" err="1"/>
              <a:t>out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others</a:t>
            </a:r>
            <a:r>
              <a:rPr lang="tr-TR" sz="2400" dirty="0"/>
              <a:t> and </a:t>
            </a:r>
            <a:r>
              <a:rPr lang="tr-TR" sz="2400" dirty="0" err="1"/>
              <a:t>share</a:t>
            </a:r>
            <a:r>
              <a:rPr lang="tr-TR" sz="2400" dirty="0"/>
              <a:t> </a:t>
            </a:r>
            <a:r>
              <a:rPr lang="tr-TR" sz="2400" dirty="0" err="1"/>
              <a:t>your</a:t>
            </a:r>
            <a:r>
              <a:rPr lang="tr-TR" sz="2400" dirty="0"/>
              <a:t> </a:t>
            </a:r>
            <a:r>
              <a:rPr lang="tr-TR" sz="2400" dirty="0" err="1"/>
              <a:t>ideas</a:t>
            </a:r>
            <a:r>
              <a:rPr lang="tr-TR" sz="2400" dirty="0"/>
              <a:t> – </a:t>
            </a:r>
            <a:r>
              <a:rPr lang="tr-TR" sz="2400" dirty="0" err="1"/>
              <a:t>remember</a:t>
            </a:r>
            <a:r>
              <a:rPr lang="tr-TR" sz="2400" dirty="0"/>
              <a:t> </a:t>
            </a:r>
            <a:r>
              <a:rPr lang="tr-TR" sz="2400" dirty="0" err="1"/>
              <a:t>that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action</a:t>
            </a:r>
            <a:r>
              <a:rPr lang="tr-TR" sz="2400" dirty="0"/>
              <a:t> </a:t>
            </a:r>
            <a:r>
              <a:rPr lang="tr-TR" sz="2400" dirty="0" err="1"/>
              <a:t>requires</a:t>
            </a:r>
            <a:r>
              <a:rPr lang="tr-TR" sz="2400" dirty="0"/>
              <a:t> </a:t>
            </a:r>
            <a:r>
              <a:rPr lang="tr-TR" sz="2400" dirty="0" err="1"/>
              <a:t>collaborative</a:t>
            </a:r>
            <a:r>
              <a:rPr lang="tr-TR" sz="2400" dirty="0"/>
              <a:t> </a:t>
            </a:r>
            <a:r>
              <a:rPr lang="tr-TR" sz="2400" dirty="0" err="1"/>
              <a:t>effort</a:t>
            </a:r>
            <a:r>
              <a:rPr lang="tr-TR" sz="2400" dirty="0"/>
              <a:t>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023CF04-B75A-44A4-A64F-2C62F0905E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96000" y="1559525"/>
            <a:ext cx="5608424" cy="3738949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FFA03E0-8A24-412F-A850-01716B3F9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63878"/>
            <a:ext cx="5730241" cy="57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0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F83242-04AC-4A37-9055-6091BC6F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74F374-F84F-4EA5-91A9-2706A2C22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2000" dirty="0"/>
              <a:t>[1]	</a:t>
            </a:r>
            <a:r>
              <a:rPr lang="tr-TR" sz="2000" dirty="0" err="1"/>
              <a:t>Cointe</a:t>
            </a:r>
            <a:r>
              <a:rPr lang="tr-TR" sz="2000" dirty="0"/>
              <a:t> B, </a:t>
            </a:r>
            <a:r>
              <a:rPr lang="tr-TR" sz="2000" dirty="0" err="1"/>
              <a:t>Cassen</a:t>
            </a:r>
            <a:r>
              <a:rPr lang="tr-TR" sz="2000" dirty="0"/>
              <a:t> C, </a:t>
            </a:r>
            <a:r>
              <a:rPr lang="tr-TR" sz="2000" dirty="0" err="1"/>
              <a:t>Nadaï</a:t>
            </a:r>
            <a:r>
              <a:rPr lang="tr-TR" sz="2000" dirty="0"/>
              <a:t> A. </a:t>
            </a:r>
            <a:r>
              <a:rPr lang="tr-TR" sz="2000" dirty="0" err="1"/>
              <a:t>Organising</a:t>
            </a:r>
            <a:r>
              <a:rPr lang="tr-TR" sz="2000" dirty="0"/>
              <a:t> </a:t>
            </a:r>
            <a:r>
              <a:rPr lang="tr-TR" sz="2000" dirty="0" err="1"/>
              <a:t>Policy-Relevant</a:t>
            </a:r>
            <a:r>
              <a:rPr lang="tr-TR" sz="2000" dirty="0"/>
              <a:t> Knowledge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Climate</a:t>
            </a:r>
            <a:r>
              <a:rPr lang="tr-TR" sz="2000" dirty="0"/>
              <a:t> Action. </a:t>
            </a:r>
            <a:r>
              <a:rPr lang="tr-TR" sz="2000" dirty="0" err="1"/>
              <a:t>Sci</a:t>
            </a:r>
            <a:r>
              <a:rPr lang="tr-TR" sz="2000" dirty="0"/>
              <a:t> </a:t>
            </a:r>
            <a:r>
              <a:rPr lang="tr-TR" sz="2000" dirty="0" err="1"/>
              <a:t>Technol</a:t>
            </a:r>
            <a:r>
              <a:rPr lang="tr-TR" sz="2000" dirty="0"/>
              <a:t> </a:t>
            </a:r>
            <a:r>
              <a:rPr lang="tr-TR" sz="2000" dirty="0" err="1"/>
              <a:t>Stud</a:t>
            </a:r>
            <a:r>
              <a:rPr lang="tr-TR" sz="2000" dirty="0"/>
              <a:t> [Internet]. 2019. 32(4):36–57.</a:t>
            </a:r>
          </a:p>
          <a:p>
            <a:pPr marL="0" indent="0">
              <a:buNone/>
            </a:pPr>
            <a:r>
              <a:rPr lang="tr-TR" sz="2000" dirty="0"/>
              <a:t>[2]	</a:t>
            </a:r>
            <a:r>
              <a:rPr lang="tr-TR" sz="2000" dirty="0" err="1"/>
              <a:t>Traeger</a:t>
            </a:r>
            <a:r>
              <a:rPr lang="tr-TR" sz="2000" dirty="0"/>
              <a:t> CP. ACE – </a:t>
            </a:r>
            <a:r>
              <a:rPr lang="tr-TR" sz="2000" dirty="0" err="1"/>
              <a:t>Analytic</a:t>
            </a:r>
            <a:r>
              <a:rPr lang="tr-TR" sz="2000" dirty="0"/>
              <a:t> </a:t>
            </a:r>
            <a:r>
              <a:rPr lang="tr-TR" sz="2000" dirty="0" err="1"/>
              <a:t>Climate</a:t>
            </a:r>
            <a:r>
              <a:rPr lang="tr-TR" sz="2000" dirty="0"/>
              <a:t> </a:t>
            </a:r>
            <a:r>
              <a:rPr lang="tr-TR" sz="2000" dirty="0" err="1"/>
              <a:t>Economy</a:t>
            </a:r>
            <a:r>
              <a:rPr lang="tr-TR" sz="2000" dirty="0"/>
              <a:t>. SSRN </a:t>
            </a:r>
            <a:r>
              <a:rPr lang="tr-TR" sz="2000" dirty="0" err="1"/>
              <a:t>Electron</a:t>
            </a:r>
            <a:r>
              <a:rPr lang="tr-TR" sz="2000" dirty="0"/>
              <a:t> J [Internet]. 2021. (</a:t>
            </a:r>
            <a:r>
              <a:rPr lang="tr-TR" sz="2000" dirty="0" err="1"/>
              <a:t>October</a:t>
            </a:r>
            <a:r>
              <a:rPr lang="tr-TR" sz="2000" dirty="0"/>
              <a:t>).</a:t>
            </a:r>
          </a:p>
          <a:p>
            <a:pPr marL="0" indent="0">
              <a:buNone/>
            </a:pPr>
            <a:r>
              <a:rPr lang="tr-TR" sz="2000" dirty="0"/>
              <a:t>[3]	Kat B, </a:t>
            </a:r>
            <a:r>
              <a:rPr lang="tr-TR" sz="2000" dirty="0" err="1"/>
              <a:t>Paltsev</a:t>
            </a:r>
            <a:r>
              <a:rPr lang="tr-TR" sz="2000" dirty="0"/>
              <a:t> S, </a:t>
            </a:r>
            <a:r>
              <a:rPr lang="tr-TR" sz="2000" dirty="0" err="1"/>
              <a:t>Yuan</a:t>
            </a:r>
            <a:r>
              <a:rPr lang="tr-TR" sz="2000" dirty="0"/>
              <a:t> M. </a:t>
            </a:r>
            <a:r>
              <a:rPr lang="tr-TR" sz="2000" dirty="0" err="1"/>
              <a:t>Turkish</a:t>
            </a:r>
            <a:r>
              <a:rPr lang="tr-TR" sz="2000" dirty="0"/>
              <a:t> </a:t>
            </a:r>
            <a:r>
              <a:rPr lang="tr-TR" sz="2000" dirty="0" err="1"/>
              <a:t>energy</a:t>
            </a:r>
            <a:r>
              <a:rPr lang="tr-TR" sz="2000" dirty="0"/>
              <a:t> </a:t>
            </a:r>
            <a:r>
              <a:rPr lang="tr-TR" sz="2000" dirty="0" err="1"/>
              <a:t>sector</a:t>
            </a:r>
            <a:r>
              <a:rPr lang="tr-TR" sz="2000" dirty="0"/>
              <a:t> </a:t>
            </a:r>
            <a:r>
              <a:rPr lang="tr-TR" sz="2000" dirty="0" err="1"/>
              <a:t>development</a:t>
            </a:r>
            <a:r>
              <a:rPr lang="tr-TR" sz="2000" dirty="0"/>
              <a:t> and </a:t>
            </a:r>
            <a:r>
              <a:rPr lang="tr-TR" sz="2000" dirty="0" err="1"/>
              <a:t>the</a:t>
            </a:r>
            <a:r>
              <a:rPr lang="tr-TR" sz="2000" dirty="0"/>
              <a:t> Paris </a:t>
            </a:r>
            <a:r>
              <a:rPr lang="tr-TR" sz="2000" dirty="0" err="1"/>
              <a:t>Agreement</a:t>
            </a:r>
            <a:r>
              <a:rPr lang="tr-TR" sz="2000" dirty="0"/>
              <a:t> </a:t>
            </a:r>
            <a:r>
              <a:rPr lang="tr-TR" sz="2000" dirty="0" err="1"/>
              <a:t>goals</a:t>
            </a:r>
            <a:r>
              <a:rPr lang="tr-TR" sz="2000" dirty="0"/>
              <a:t>: A CGE model </a:t>
            </a:r>
            <a:r>
              <a:rPr lang="tr-TR" sz="2000" dirty="0" err="1"/>
              <a:t>assessment</a:t>
            </a:r>
            <a:r>
              <a:rPr lang="tr-TR" sz="2000" dirty="0"/>
              <a:t>. Energy </a:t>
            </a:r>
            <a:r>
              <a:rPr lang="tr-TR" sz="2000" dirty="0" err="1"/>
              <a:t>Policy</a:t>
            </a:r>
            <a:r>
              <a:rPr lang="tr-TR" sz="2000" dirty="0"/>
              <a:t> [Internet]. 2018. 122(</a:t>
            </a:r>
            <a:r>
              <a:rPr lang="tr-TR" sz="2000" dirty="0" err="1"/>
              <a:t>July</a:t>
            </a:r>
            <a:r>
              <a:rPr lang="tr-TR" sz="2000" dirty="0"/>
              <a:t>):84–96.</a:t>
            </a:r>
          </a:p>
          <a:p>
            <a:pPr marL="0" indent="0">
              <a:buNone/>
            </a:pPr>
            <a:r>
              <a:rPr lang="tr-TR" sz="2000" dirty="0"/>
              <a:t>[4]	</a:t>
            </a:r>
            <a:r>
              <a:rPr lang="tr-TR" sz="2000" dirty="0" err="1"/>
              <a:t>Colmenares</a:t>
            </a:r>
            <a:r>
              <a:rPr lang="tr-TR" sz="2000" dirty="0"/>
              <a:t> G, </a:t>
            </a:r>
            <a:r>
              <a:rPr lang="tr-TR" sz="2000" dirty="0" err="1"/>
              <a:t>Löschel</a:t>
            </a:r>
            <a:r>
              <a:rPr lang="tr-TR" sz="2000" dirty="0"/>
              <a:t> A, </a:t>
            </a:r>
            <a:r>
              <a:rPr lang="tr-TR" sz="2000" dirty="0" err="1"/>
              <a:t>Madlener</a:t>
            </a:r>
            <a:r>
              <a:rPr lang="tr-TR" sz="2000" dirty="0"/>
              <a:t> R.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rebound</a:t>
            </a:r>
            <a:r>
              <a:rPr lang="tr-TR" sz="2000" dirty="0"/>
              <a:t> </a:t>
            </a:r>
            <a:r>
              <a:rPr lang="tr-TR" sz="2000" dirty="0" err="1"/>
              <a:t>effect</a:t>
            </a:r>
            <a:r>
              <a:rPr lang="tr-TR" sz="2000" dirty="0"/>
              <a:t> </a:t>
            </a:r>
            <a:r>
              <a:rPr lang="tr-TR" sz="2000" dirty="0" err="1"/>
              <a:t>representation</a:t>
            </a:r>
            <a:r>
              <a:rPr lang="tr-TR" sz="2000" dirty="0"/>
              <a:t> in </a:t>
            </a:r>
            <a:r>
              <a:rPr lang="tr-TR" sz="2000" dirty="0" err="1"/>
              <a:t>climate</a:t>
            </a:r>
            <a:r>
              <a:rPr lang="tr-TR" sz="2000" dirty="0"/>
              <a:t> and </a:t>
            </a:r>
            <a:r>
              <a:rPr lang="tr-TR" sz="2000" dirty="0" err="1"/>
              <a:t>energy</a:t>
            </a:r>
            <a:r>
              <a:rPr lang="tr-TR" sz="2000" dirty="0"/>
              <a:t> </a:t>
            </a:r>
            <a:r>
              <a:rPr lang="tr-TR" sz="2000" dirty="0" err="1"/>
              <a:t>models</a:t>
            </a:r>
            <a:r>
              <a:rPr lang="tr-TR" sz="2000" dirty="0"/>
              <a:t>. </a:t>
            </a:r>
            <a:r>
              <a:rPr lang="tr-TR" sz="2000" dirty="0" err="1"/>
              <a:t>Environ</a:t>
            </a:r>
            <a:r>
              <a:rPr lang="tr-TR" sz="2000" dirty="0"/>
              <a:t> </a:t>
            </a:r>
            <a:r>
              <a:rPr lang="tr-TR" sz="2000" dirty="0" err="1"/>
              <a:t>Res</a:t>
            </a:r>
            <a:r>
              <a:rPr lang="tr-TR" sz="2000" dirty="0"/>
              <a:t> </a:t>
            </a:r>
            <a:r>
              <a:rPr lang="tr-TR" sz="2000" dirty="0" err="1"/>
              <a:t>Lett</a:t>
            </a:r>
            <a:r>
              <a:rPr lang="tr-TR" sz="2000" dirty="0"/>
              <a:t> [Internet]. 2020. 15(12):123010.</a:t>
            </a:r>
          </a:p>
          <a:p>
            <a:pPr marL="0" indent="0">
              <a:buNone/>
            </a:pPr>
            <a:r>
              <a:rPr lang="tr-TR" sz="2000" dirty="0"/>
              <a:t>[5]	</a:t>
            </a:r>
            <a:r>
              <a:rPr lang="tr-TR" sz="2000" dirty="0" err="1"/>
              <a:t>Jarke-Neuert</a:t>
            </a:r>
            <a:r>
              <a:rPr lang="tr-TR" sz="2000" dirty="0"/>
              <a:t> J, </a:t>
            </a:r>
            <a:r>
              <a:rPr lang="tr-TR" sz="2000" dirty="0" err="1"/>
              <a:t>Perino</a:t>
            </a:r>
            <a:r>
              <a:rPr lang="tr-TR" sz="2000" dirty="0"/>
              <a:t> G. Energy </a:t>
            </a:r>
            <a:r>
              <a:rPr lang="tr-TR" sz="2000" dirty="0" err="1"/>
              <a:t>efficiency</a:t>
            </a:r>
            <a:r>
              <a:rPr lang="tr-TR" sz="2000" dirty="0"/>
              <a:t> </a:t>
            </a:r>
            <a:r>
              <a:rPr lang="tr-TR" sz="2000" dirty="0" err="1"/>
              <a:t>promotion</a:t>
            </a:r>
            <a:r>
              <a:rPr lang="tr-TR" sz="2000" dirty="0"/>
              <a:t> </a:t>
            </a:r>
            <a:r>
              <a:rPr lang="tr-TR" sz="2000" dirty="0" err="1"/>
              <a:t>backfires</a:t>
            </a:r>
            <a:r>
              <a:rPr lang="tr-TR" sz="2000" dirty="0"/>
              <a:t> </a:t>
            </a:r>
            <a:r>
              <a:rPr lang="tr-TR" sz="2000" dirty="0" err="1"/>
              <a:t>under</a:t>
            </a:r>
            <a:r>
              <a:rPr lang="tr-TR" sz="2000" dirty="0"/>
              <a:t> </a:t>
            </a:r>
            <a:r>
              <a:rPr lang="tr-TR" sz="2000" dirty="0" err="1"/>
              <a:t>cap</a:t>
            </a:r>
            <a:r>
              <a:rPr lang="tr-TR" sz="2000" dirty="0"/>
              <a:t>-and-</a:t>
            </a:r>
            <a:r>
              <a:rPr lang="tr-TR" sz="2000" dirty="0" err="1"/>
              <a:t>trade</a:t>
            </a:r>
            <a:r>
              <a:rPr lang="tr-TR" sz="2000" dirty="0"/>
              <a:t>. </a:t>
            </a:r>
            <a:r>
              <a:rPr lang="tr-TR" sz="2000" dirty="0" err="1"/>
              <a:t>Resour</a:t>
            </a:r>
            <a:r>
              <a:rPr lang="tr-TR" sz="2000" dirty="0"/>
              <a:t> Energy </a:t>
            </a:r>
            <a:r>
              <a:rPr lang="tr-TR" sz="2000" dirty="0" err="1"/>
              <a:t>Econ</a:t>
            </a:r>
            <a:r>
              <a:rPr lang="tr-TR" sz="2000" dirty="0"/>
              <a:t> [Internet]. 2020. 62:101189.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40141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C:\Users\ayilmaz\AppData\Local\Microsoft\Windows\Temporary Internet Files\Content.IE5\KFACIVSD\forest-carbon-sequestration_06bd.jpg">
            <a:extLst>
              <a:ext uri="{FF2B5EF4-FFF2-40B4-BE49-F238E27FC236}">
                <a16:creationId xmlns:a16="http://schemas.microsoft.com/office/drawing/2014/main" id="{DC10B749-93D9-470D-BE98-8C4AF0BA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77" y="1927570"/>
            <a:ext cx="6009583" cy="382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02B44C93-D149-40A6-B826-11F4ED3B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Biogeochemical</a:t>
            </a:r>
            <a:r>
              <a:rPr lang="tr-TR" dirty="0"/>
              <a:t> </a:t>
            </a:r>
            <a:r>
              <a:rPr lang="tr-TR" dirty="0" err="1"/>
              <a:t>Cycle</a:t>
            </a:r>
            <a:endParaRPr lang="tr-TR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7F2AA507-3BAC-4DFF-A277-90CE7E1A0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7" y="1763366"/>
            <a:ext cx="5486400" cy="4152006"/>
          </a:xfr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8D0756A-621E-4D77-B65B-F190C31ED2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974076" y="1763366"/>
            <a:ext cx="6009583" cy="418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2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7632EB9-91F7-4F17-A262-2A8D0E782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Earth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Interactions</a:t>
            </a:r>
            <a:endParaRPr lang="tr-TR" dirty="0"/>
          </a:p>
        </p:txBody>
      </p:sp>
      <p:pic>
        <p:nvPicPr>
          <p:cNvPr id="5" name="Grafik Yer Tutucusu 4">
            <a:extLst>
              <a:ext uri="{FF2B5EF4-FFF2-40B4-BE49-F238E27FC236}">
                <a16:creationId xmlns:a16="http://schemas.microsoft.com/office/drawing/2014/main" id="{064D667A-7069-41B5-9E26-61B046E2588E}"/>
              </a:ext>
            </a:extLst>
          </p:cNvPr>
          <p:cNvPicPr>
            <a:picLocks noGrp="1" noChangeAspect="1"/>
          </p:cNvPicPr>
          <p:nvPr>
            <p:ph type="chart" idx="1"/>
          </p:nvPr>
        </p:nvPicPr>
        <p:blipFill>
          <a:blip r:embed="rId3"/>
          <a:stretch>
            <a:fillRect/>
          </a:stretch>
        </p:blipFill>
        <p:spPr>
          <a:xfrm>
            <a:off x="1619998" y="1449422"/>
            <a:ext cx="8952003" cy="493553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92F7AF7-3B7C-4402-8D3F-9BC9C2F4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998" y="933656"/>
            <a:ext cx="9040568" cy="59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5C429BE-B4D7-401E-AB84-43787800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Integrated</a:t>
            </a:r>
            <a:r>
              <a:rPr lang="tr-TR" dirty="0"/>
              <a:t> </a:t>
            </a:r>
            <a:r>
              <a:rPr lang="tr-TR" dirty="0" err="1"/>
              <a:t>Assessment</a:t>
            </a:r>
            <a:r>
              <a:rPr lang="tr-TR" dirty="0"/>
              <a:t> </a:t>
            </a:r>
            <a:r>
              <a:rPr lang="tr-TR" dirty="0" err="1"/>
              <a:t>Modeling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1FDFF6-5AA2-4C04-AAA7-885BA78FFF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Policies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chosen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maximize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social</a:t>
            </a:r>
            <a:r>
              <a:rPr lang="tr-TR" sz="2400" dirty="0"/>
              <a:t> </a:t>
            </a:r>
            <a:r>
              <a:rPr lang="tr-TR" sz="2400" dirty="0" err="1"/>
              <a:t>welfare</a:t>
            </a:r>
            <a:r>
              <a:rPr lang="tr-TR" sz="2400" dirty="0"/>
              <a:t> </a:t>
            </a:r>
            <a:r>
              <a:rPr lang="tr-TR" sz="2400" dirty="0" err="1"/>
              <a:t>function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utility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labor</a:t>
            </a:r>
            <a:r>
              <a:rPr lang="tr-TR" sz="2400" dirty="0"/>
              <a:t> </a:t>
            </a:r>
            <a:r>
              <a:rPr lang="tr-TR" sz="2400" dirty="0" err="1"/>
              <a:t>inputs</a:t>
            </a:r>
            <a:endParaRPr lang="tr-TR" sz="2400" dirty="0"/>
          </a:p>
          <a:p>
            <a:r>
              <a:rPr lang="tr-TR" sz="2400" dirty="0" err="1"/>
              <a:t>Economic</a:t>
            </a:r>
            <a:r>
              <a:rPr lang="tr-TR" sz="2400" dirty="0"/>
              <a:t> </a:t>
            </a:r>
            <a:r>
              <a:rPr lang="tr-TR" sz="2400" dirty="0" err="1"/>
              <a:t>well</a:t>
            </a:r>
            <a:r>
              <a:rPr lang="tr-TR" sz="2400" dirty="0"/>
              <a:t> </a:t>
            </a:r>
            <a:r>
              <a:rPr lang="tr-TR" sz="2400" dirty="0" err="1"/>
              <a:t>being</a:t>
            </a:r>
            <a:r>
              <a:rPr lang="tr-TR" sz="2400" dirty="0"/>
              <a:t> of </a:t>
            </a:r>
            <a:r>
              <a:rPr lang="tr-TR" sz="2400" dirty="0" err="1"/>
              <a:t>future</a:t>
            </a:r>
            <a:r>
              <a:rPr lang="tr-TR" sz="2400" dirty="0"/>
              <a:t> </a:t>
            </a:r>
            <a:r>
              <a:rPr lang="tr-TR" sz="2400" dirty="0" err="1"/>
              <a:t>generations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discounted</a:t>
            </a:r>
            <a:endParaRPr lang="tr-TR" sz="2400" dirty="0"/>
          </a:p>
          <a:p>
            <a:r>
              <a:rPr lang="tr-TR" sz="2400" dirty="0" err="1"/>
              <a:t>Temperature</a:t>
            </a:r>
            <a:r>
              <a:rPr lang="tr-TR" sz="2400" dirty="0"/>
              <a:t> </a:t>
            </a:r>
            <a:r>
              <a:rPr lang="tr-TR" sz="2400" dirty="0" err="1"/>
              <a:t>increase</a:t>
            </a:r>
            <a:r>
              <a:rPr lang="tr-TR" sz="2400" dirty="0"/>
              <a:t> is </a:t>
            </a:r>
            <a:r>
              <a:rPr lang="tr-TR" sz="2400" dirty="0" err="1"/>
              <a:t>used</a:t>
            </a:r>
            <a:r>
              <a:rPr lang="tr-TR" sz="2400" dirty="0"/>
              <a:t> as </a:t>
            </a:r>
            <a:r>
              <a:rPr lang="tr-TR" sz="2400" dirty="0" err="1"/>
              <a:t>input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damages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production</a:t>
            </a:r>
            <a:endParaRPr lang="tr-TR" sz="2400" dirty="0"/>
          </a:p>
          <a:p>
            <a:r>
              <a:rPr lang="tr-TR" sz="2400" dirty="0" err="1"/>
              <a:t>Radiative</a:t>
            </a:r>
            <a:r>
              <a:rPr lang="tr-TR" sz="2400" dirty="0"/>
              <a:t> </a:t>
            </a:r>
            <a:r>
              <a:rPr lang="tr-TR" sz="2400" dirty="0" err="1"/>
              <a:t>forcing</a:t>
            </a:r>
            <a:r>
              <a:rPr lang="tr-TR" sz="2400" dirty="0"/>
              <a:t> is </a:t>
            </a:r>
            <a:r>
              <a:rPr lang="tr-TR" sz="2400" dirty="0" err="1"/>
              <a:t>used</a:t>
            </a:r>
            <a:r>
              <a:rPr lang="tr-TR" sz="2400" dirty="0"/>
              <a:t> as </a:t>
            </a:r>
            <a:r>
              <a:rPr lang="tr-TR" sz="2400" dirty="0" err="1"/>
              <a:t>input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temperature</a:t>
            </a:r>
            <a:r>
              <a:rPr lang="tr-TR" sz="2400" dirty="0"/>
              <a:t> </a:t>
            </a:r>
            <a:r>
              <a:rPr lang="tr-TR" sz="2400" dirty="0" err="1"/>
              <a:t>increase</a:t>
            </a:r>
            <a:endParaRPr lang="tr-TR" sz="2400" dirty="0"/>
          </a:p>
          <a:p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emissions</a:t>
            </a:r>
            <a:r>
              <a:rPr lang="tr-TR" sz="2400" dirty="0"/>
              <a:t> </a:t>
            </a:r>
            <a:r>
              <a:rPr lang="tr-TR" sz="2400" dirty="0" err="1"/>
              <a:t>impose</a:t>
            </a:r>
            <a:r>
              <a:rPr lang="tr-TR" sz="2400" dirty="0"/>
              <a:t> </a:t>
            </a:r>
            <a:r>
              <a:rPr lang="tr-TR" sz="2400" dirty="0" err="1"/>
              <a:t>social</a:t>
            </a:r>
            <a:r>
              <a:rPr lang="tr-TR" sz="2400" dirty="0"/>
              <a:t> </a:t>
            </a:r>
            <a:r>
              <a:rPr lang="tr-TR" sz="2400" dirty="0" err="1"/>
              <a:t>cost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economy</a:t>
            </a:r>
            <a:r>
              <a:rPr lang="tr-TR" sz="2400" dirty="0"/>
              <a:t>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8918F80-2E8E-4BA8-8547-8005A5C78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380540"/>
            <a:ext cx="5486400" cy="291765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4C0F136-49FF-45F3-BA9E-4CF2E36C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39" y="2380540"/>
            <a:ext cx="5486398" cy="299923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591AA53-48F1-4C2D-AB96-2019A1D06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901" y="2380540"/>
            <a:ext cx="6191074" cy="29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B3C8B8A-B311-4C46-8AAE-3AE69822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Rebound</a:t>
            </a:r>
            <a:r>
              <a:rPr lang="tr-TR" dirty="0"/>
              <a:t> </a:t>
            </a:r>
            <a:r>
              <a:rPr lang="tr-TR" dirty="0" err="1"/>
              <a:t>Effect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1CB5F5-9BAE-4CF5-B720-E0DCCA6E7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Energy </a:t>
            </a:r>
            <a:r>
              <a:rPr lang="tr-TR" sz="2400" dirty="0" err="1"/>
              <a:t>efficiency</a:t>
            </a:r>
            <a:r>
              <a:rPr lang="tr-TR" sz="2400" dirty="0"/>
              <a:t> (EE)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electrification</a:t>
            </a:r>
            <a:r>
              <a:rPr lang="tr-TR" sz="2400" dirty="0"/>
              <a:t> </a:t>
            </a:r>
            <a:r>
              <a:rPr lang="tr-TR" sz="2400" dirty="0" err="1"/>
              <a:t>investments</a:t>
            </a:r>
            <a:r>
              <a:rPr lang="tr-TR" sz="2400" dirty="0"/>
              <a:t> </a:t>
            </a:r>
            <a:r>
              <a:rPr lang="tr-TR" sz="2400" dirty="0" err="1"/>
              <a:t>may</a:t>
            </a:r>
            <a:r>
              <a:rPr lang="tr-TR" sz="2400" dirty="0"/>
              <a:t> </a:t>
            </a:r>
            <a:r>
              <a:rPr lang="tr-TR" sz="2400" dirty="0" err="1"/>
              <a:t>increase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final </a:t>
            </a:r>
            <a:r>
              <a:rPr lang="tr-TR" sz="2400" dirty="0" err="1"/>
              <a:t>electricity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</a:t>
            </a:r>
            <a:r>
              <a:rPr lang="tr-TR" sz="2400" dirty="0" err="1"/>
              <a:t>Price</a:t>
            </a:r>
            <a:r>
              <a:rPr lang="tr-TR" sz="2400" dirty="0"/>
              <a:t> </a:t>
            </a:r>
            <a:r>
              <a:rPr lang="tr-TR" sz="2400" dirty="0" err="1"/>
              <a:t>based</a:t>
            </a:r>
            <a:r>
              <a:rPr lang="tr-TR" sz="2400" dirty="0"/>
              <a:t> </a:t>
            </a:r>
            <a:r>
              <a:rPr lang="tr-TR" sz="2400" dirty="0" err="1"/>
              <a:t>instruments</a:t>
            </a:r>
            <a:r>
              <a:rPr lang="tr-TR" sz="2400" dirty="0"/>
              <a:t> (</a:t>
            </a:r>
            <a:r>
              <a:rPr lang="tr-TR" sz="2400" dirty="0" err="1"/>
              <a:t>taxes</a:t>
            </a:r>
            <a:r>
              <a:rPr lang="tr-TR" sz="2400" dirty="0"/>
              <a:t>, </a:t>
            </a:r>
            <a:r>
              <a:rPr lang="tr-TR" sz="2400" dirty="0" err="1"/>
              <a:t>caps</a:t>
            </a:r>
            <a:r>
              <a:rPr lang="tr-TR" sz="2400" dirty="0"/>
              <a:t>) </a:t>
            </a:r>
            <a:r>
              <a:rPr lang="tr-TR" sz="2400" dirty="0" err="1"/>
              <a:t>effect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welfare</a:t>
            </a:r>
            <a:r>
              <a:rPr lang="tr-TR" sz="2400" dirty="0"/>
              <a:t> of </a:t>
            </a:r>
            <a:r>
              <a:rPr lang="tr-TR" sz="2400" dirty="0" err="1"/>
              <a:t>consumers</a:t>
            </a:r>
            <a:r>
              <a:rPr lang="tr-TR" sz="2400" dirty="0"/>
              <a:t> </a:t>
            </a:r>
          </a:p>
          <a:p>
            <a:r>
              <a:rPr lang="tr-TR" sz="2400" dirty="0"/>
              <a:t>Product </a:t>
            </a:r>
            <a:r>
              <a:rPr lang="tr-TR" sz="2400" dirty="0" err="1"/>
              <a:t>specifications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considered</a:t>
            </a:r>
            <a:r>
              <a:rPr lang="tr-TR" sz="2400" dirty="0"/>
              <a:t> as a </a:t>
            </a:r>
            <a:r>
              <a:rPr lang="tr-TR" sz="2400" dirty="0" err="1"/>
              <a:t>bundle</a:t>
            </a:r>
            <a:r>
              <a:rPr lang="tr-TR" sz="2400" dirty="0"/>
              <a:t> (</a:t>
            </a:r>
            <a:r>
              <a:rPr lang="tr-TR" sz="2400" dirty="0" err="1"/>
              <a:t>performance</a:t>
            </a:r>
            <a:r>
              <a:rPr lang="tr-TR" sz="2400" dirty="0"/>
              <a:t> vs. </a:t>
            </a:r>
            <a:r>
              <a:rPr lang="tr-TR" sz="2400" dirty="0" err="1"/>
              <a:t>efficiency</a:t>
            </a:r>
            <a:r>
              <a:rPr lang="tr-TR" sz="2400" dirty="0"/>
              <a:t>)</a:t>
            </a:r>
          </a:p>
          <a:p>
            <a:r>
              <a:rPr lang="tr-TR" sz="2400" dirty="0" err="1"/>
              <a:t>Social</a:t>
            </a:r>
            <a:r>
              <a:rPr lang="tr-TR" sz="2400" dirty="0"/>
              <a:t> </a:t>
            </a:r>
            <a:r>
              <a:rPr lang="tr-TR" sz="2400" dirty="0" err="1"/>
              <a:t>behaviour</a:t>
            </a:r>
            <a:r>
              <a:rPr lang="tr-TR" sz="2400" dirty="0"/>
              <a:t> </a:t>
            </a:r>
            <a:r>
              <a:rPr lang="tr-TR" sz="2400" dirty="0" err="1"/>
              <a:t>may</a:t>
            </a:r>
            <a:r>
              <a:rPr lang="tr-TR" sz="2400" dirty="0"/>
              <a:t> </a:t>
            </a:r>
            <a:r>
              <a:rPr lang="tr-TR" sz="2400" dirty="0" err="1"/>
              <a:t>prevent</a:t>
            </a:r>
            <a:r>
              <a:rPr lang="tr-TR" sz="2400" dirty="0"/>
              <a:t> EE </a:t>
            </a:r>
            <a:r>
              <a:rPr lang="tr-TR" sz="2400" dirty="0" err="1"/>
              <a:t>investments</a:t>
            </a:r>
            <a:r>
              <a:rPr lang="tr-TR" sz="2400" dirty="0"/>
              <a:t> (</a:t>
            </a:r>
            <a:r>
              <a:rPr lang="tr-TR" sz="2400" dirty="0" err="1"/>
              <a:t>public</a:t>
            </a:r>
            <a:r>
              <a:rPr lang="tr-TR" sz="2400" dirty="0"/>
              <a:t> transport vs. </a:t>
            </a:r>
            <a:r>
              <a:rPr lang="tr-TR" sz="2400" dirty="0" err="1"/>
              <a:t>private</a:t>
            </a:r>
            <a:r>
              <a:rPr lang="tr-TR" sz="2400" dirty="0"/>
              <a:t> car)</a:t>
            </a:r>
          </a:p>
          <a:p>
            <a:r>
              <a:rPr lang="tr-TR" sz="2400" dirty="0" err="1"/>
              <a:t>Save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vs. </a:t>
            </a:r>
            <a:r>
              <a:rPr lang="tr-TR" sz="2400" dirty="0" err="1"/>
              <a:t>reduce</a:t>
            </a:r>
            <a:r>
              <a:rPr lang="tr-TR" sz="2400" dirty="0"/>
              <a:t> </a:t>
            </a:r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emission</a:t>
            </a:r>
            <a:endParaRPr lang="tr-TR" sz="2400" dirty="0"/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0C7AE9E-7390-4F1B-876C-C1522BE03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17107"/>
            <a:ext cx="5896907" cy="324415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3ED963F-B03D-403E-8F6D-63C72846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53" y="2145715"/>
            <a:ext cx="6096000" cy="33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7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A31D7AC-8DBC-401D-9DFA-14C5C029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Social</a:t>
            </a:r>
            <a:r>
              <a:rPr lang="tr-TR" dirty="0"/>
              <a:t> and </a:t>
            </a:r>
            <a:r>
              <a:rPr lang="tr-TR" dirty="0" err="1"/>
              <a:t>Environmental</a:t>
            </a:r>
            <a:r>
              <a:rPr lang="tr-TR" dirty="0"/>
              <a:t> Development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03D9A4-AC1C-47F6-861C-D5886EDB7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860935" cy="4935538"/>
          </a:xfrm>
        </p:spPr>
        <p:txBody>
          <a:bodyPr/>
          <a:lstStyle/>
          <a:p>
            <a:r>
              <a:rPr lang="en-US" sz="2400" dirty="0" err="1"/>
              <a:t>Increas</a:t>
            </a:r>
            <a:r>
              <a:rPr lang="tr-TR" sz="2400" dirty="0" err="1"/>
              <a:t>ing</a:t>
            </a:r>
            <a:r>
              <a:rPr lang="en-US" sz="2400" dirty="0"/>
              <a:t> energy security</a:t>
            </a:r>
            <a:r>
              <a:rPr lang="tr-TR" sz="2400" dirty="0"/>
              <a:t> and </a:t>
            </a:r>
            <a:r>
              <a:rPr lang="tr-TR" sz="2400" dirty="0" err="1"/>
              <a:t>job</a:t>
            </a:r>
            <a:r>
              <a:rPr lang="tr-TR" sz="2400" dirty="0"/>
              <a:t> </a:t>
            </a:r>
            <a:r>
              <a:rPr lang="tr-TR" sz="2400" dirty="0" err="1"/>
              <a:t>creation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clean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endParaRPr lang="en-US" sz="2400" dirty="0"/>
          </a:p>
          <a:p>
            <a:r>
              <a:rPr lang="en-US" sz="2400" dirty="0"/>
              <a:t>Procuring the least cost power generation </a:t>
            </a:r>
            <a:endParaRPr lang="tr-TR" sz="2400" dirty="0"/>
          </a:p>
          <a:p>
            <a:r>
              <a:rPr lang="en-US" sz="2400" dirty="0"/>
              <a:t>Diversifying the fuel mix to increase security of supply</a:t>
            </a:r>
            <a:endParaRPr lang="tr-TR" sz="2400" dirty="0"/>
          </a:p>
          <a:p>
            <a:r>
              <a:rPr lang="tr-TR" sz="2400" dirty="0" err="1"/>
              <a:t>Reducing</a:t>
            </a:r>
            <a:r>
              <a:rPr lang="tr-TR" sz="2400" dirty="0"/>
              <a:t> </a:t>
            </a:r>
            <a:r>
              <a:rPr lang="tr-TR" sz="2400" dirty="0" err="1"/>
              <a:t>fossil-fuel</a:t>
            </a:r>
            <a:r>
              <a:rPr lang="tr-TR" sz="2400" dirty="0"/>
              <a:t> </a:t>
            </a:r>
            <a:r>
              <a:rPr lang="tr-TR" sz="2400" dirty="0" err="1"/>
              <a:t>consumption</a:t>
            </a:r>
            <a:endParaRPr lang="tr-TR" sz="2400" dirty="0"/>
          </a:p>
          <a:p>
            <a:r>
              <a:rPr lang="tr-TR" sz="2400" dirty="0" err="1"/>
              <a:t>Improving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access</a:t>
            </a:r>
            <a:endParaRPr lang="tr-TR" sz="2400" dirty="0"/>
          </a:p>
          <a:p>
            <a:r>
              <a:rPr lang="tr-TR" sz="2400" dirty="0" err="1"/>
              <a:t>Mitigating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change</a:t>
            </a:r>
            <a:r>
              <a:rPr lang="tr-TR" sz="2400" dirty="0"/>
              <a:t> and </a:t>
            </a:r>
            <a:r>
              <a:rPr lang="tr-TR" sz="2400" dirty="0" err="1"/>
              <a:t>other</a:t>
            </a:r>
            <a:r>
              <a:rPr lang="tr-TR" sz="2400" dirty="0"/>
              <a:t> </a:t>
            </a:r>
            <a:r>
              <a:rPr lang="tr-TR" sz="2400" dirty="0" err="1"/>
              <a:t>environmental</a:t>
            </a:r>
            <a:r>
              <a:rPr lang="tr-TR" sz="2400" dirty="0"/>
              <a:t> </a:t>
            </a:r>
            <a:r>
              <a:rPr lang="tr-TR" sz="2400" dirty="0" err="1"/>
              <a:t>risks</a:t>
            </a:r>
            <a:r>
              <a:rPr lang="tr-TR" sz="2400" dirty="0"/>
              <a:t> </a:t>
            </a:r>
          </a:p>
          <a:p>
            <a:r>
              <a:rPr lang="tr-TR" sz="2400" dirty="0" err="1"/>
              <a:t>Increasing</a:t>
            </a:r>
            <a:r>
              <a:rPr lang="tr-TR" sz="2400" dirty="0"/>
              <a:t> </a:t>
            </a:r>
            <a:r>
              <a:rPr lang="tr-TR" sz="2400" dirty="0" err="1"/>
              <a:t>private</a:t>
            </a:r>
            <a:r>
              <a:rPr lang="tr-TR" sz="2400" dirty="0"/>
              <a:t> </a:t>
            </a:r>
            <a:r>
              <a:rPr lang="tr-TR" sz="2400" dirty="0" err="1"/>
              <a:t>sector</a:t>
            </a:r>
            <a:r>
              <a:rPr lang="tr-TR" sz="2400" dirty="0"/>
              <a:t> </a:t>
            </a:r>
            <a:r>
              <a:rPr lang="tr-TR" sz="2400" dirty="0" err="1"/>
              <a:t>investment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renewables</a:t>
            </a:r>
            <a:r>
              <a:rPr lang="tr-TR" sz="2400" dirty="0"/>
              <a:t> </a:t>
            </a:r>
            <a:r>
              <a:rPr lang="tr-TR" sz="2400" dirty="0" err="1"/>
              <a:t>sector</a:t>
            </a:r>
            <a:endParaRPr lang="tr-TR" sz="2400" dirty="0"/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C08D8A2-F196-43B0-A459-5320F25BFC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48614" y="1746373"/>
            <a:ext cx="6355706" cy="336525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D5DFF7E-C340-444C-B881-C9B9769F2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614" y="1210349"/>
            <a:ext cx="6744342" cy="44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2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2B6D0F0-2060-43E7-99BF-41B4B8F3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Baseline</a:t>
            </a:r>
            <a:r>
              <a:rPr lang="tr-TR" dirty="0"/>
              <a:t> Energy </a:t>
            </a:r>
            <a:r>
              <a:rPr lang="tr-TR" dirty="0" err="1"/>
              <a:t>System</a:t>
            </a:r>
            <a:r>
              <a:rPr lang="tr-TR" dirty="0"/>
              <a:t> - </a:t>
            </a:r>
            <a:r>
              <a:rPr lang="tr-TR" dirty="0" err="1"/>
              <a:t>Westeros</a:t>
            </a:r>
            <a:endParaRPr lang="tr-TR" dirty="0"/>
          </a:p>
        </p:txBody>
      </p:sp>
      <p:pic>
        <p:nvPicPr>
          <p:cNvPr id="4" name="Grafik Yer Tutucusu 3">
            <a:extLst>
              <a:ext uri="{FF2B5EF4-FFF2-40B4-BE49-F238E27FC236}">
                <a16:creationId xmlns:a16="http://schemas.microsoft.com/office/drawing/2014/main" id="{BD728348-6C9F-4664-90FD-824CE8F22C8E}"/>
              </a:ext>
            </a:extLst>
          </p:cNvPr>
          <p:cNvPicPr>
            <a:picLocks noGrp="1" noChangeAspect="1"/>
          </p:cNvPicPr>
          <p:nvPr>
            <p:ph type="chart" idx="1"/>
          </p:nvPr>
        </p:nvPicPr>
        <p:blipFill>
          <a:blip r:embed="rId3"/>
          <a:stretch>
            <a:fillRect/>
          </a:stretch>
        </p:blipFill>
        <p:spPr>
          <a:xfrm>
            <a:off x="1708856" y="1371600"/>
            <a:ext cx="8774289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51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E14E364-D3B5-4F4C-9170-C5B22035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Structure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435CFD-9366-4767-B8AE-6CDF3DF94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3131821" cy="4935538"/>
          </a:xfrm>
        </p:spPr>
        <p:txBody>
          <a:bodyPr/>
          <a:lstStyle/>
          <a:p>
            <a:r>
              <a:rPr lang="tr-TR" sz="2400" dirty="0" err="1"/>
              <a:t>The</a:t>
            </a:r>
            <a:r>
              <a:rPr lang="tr-TR" sz="2400" dirty="0"/>
              <a:t> model </a:t>
            </a:r>
            <a:r>
              <a:rPr lang="tr-TR" sz="2400" dirty="0" err="1"/>
              <a:t>horizon</a:t>
            </a:r>
            <a:r>
              <a:rPr lang="tr-TR" sz="2400" dirty="0"/>
              <a:t> </a:t>
            </a:r>
            <a:r>
              <a:rPr lang="tr-TR" sz="2400" dirty="0" err="1"/>
              <a:t>spans</a:t>
            </a:r>
            <a:r>
              <a:rPr lang="tr-TR" sz="2400" dirty="0"/>
              <a:t> </a:t>
            </a:r>
            <a:r>
              <a:rPr lang="tr-TR" sz="2400" dirty="0" err="1"/>
              <a:t>three</a:t>
            </a:r>
            <a:r>
              <a:rPr lang="tr-TR" sz="2400" dirty="0"/>
              <a:t> </a:t>
            </a:r>
            <a:r>
              <a:rPr lang="tr-TR" sz="2400" dirty="0" err="1"/>
              <a:t>decades</a:t>
            </a:r>
            <a:r>
              <a:rPr lang="tr-TR" sz="2400" dirty="0"/>
              <a:t> (690-720)</a:t>
            </a:r>
          </a:p>
          <a:p>
            <a:r>
              <a:rPr lang="tr-TR" sz="2400" dirty="0"/>
              <a:t>F</a:t>
            </a:r>
            <a:r>
              <a:rPr lang="en-US" sz="2400" dirty="0" err="1"/>
              <a:t>ar</a:t>
            </a:r>
            <a:r>
              <a:rPr lang="en-US" sz="2400" dirty="0"/>
              <a:t> in the future after the events of A Song of Ice and Fire (which occur ~300 years after Aegon the conqueror)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discount</a:t>
            </a:r>
            <a:r>
              <a:rPr lang="tr-TR" sz="2400" dirty="0"/>
              <a:t> </a:t>
            </a:r>
            <a:r>
              <a:rPr lang="tr-TR" sz="2400" dirty="0" err="1"/>
              <a:t>ratio</a:t>
            </a:r>
            <a:r>
              <a:rPr lang="tr-TR" sz="2400" dirty="0"/>
              <a:t> is 5% </a:t>
            </a:r>
            <a:r>
              <a:rPr lang="tr-TR" sz="2400" dirty="0" err="1"/>
              <a:t>per</a:t>
            </a:r>
            <a:r>
              <a:rPr lang="tr-TR" sz="2400" dirty="0"/>
              <a:t> </a:t>
            </a:r>
            <a:r>
              <a:rPr lang="tr-TR" sz="2400" dirty="0" err="1"/>
              <a:t>year</a:t>
            </a:r>
            <a:endParaRPr lang="tr-TR" sz="2400" dirty="0"/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8508E8F-663D-42CA-B9D1-15938DF00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10306" y="1371600"/>
            <a:ext cx="7694014" cy="30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78213"/>
      </p:ext>
    </p:extLst>
  </p:cSld>
  <p:clrMapOvr>
    <a:masterClrMapping/>
  </p:clrMapOvr>
</p:sld>
</file>

<file path=ppt/theme/theme1.xml><?xml version="1.0" encoding="utf-8"?>
<a:theme xmlns:a="http://schemas.openxmlformats.org/drawingml/2006/main" name="ETKB">
  <a:themeElements>
    <a:clrScheme name="Custom 14">
      <a:dk1>
        <a:srgbClr val="000000"/>
      </a:dk1>
      <a:lt1>
        <a:srgbClr val="FFFFFF"/>
      </a:lt1>
      <a:dk2>
        <a:srgbClr val="0000CC"/>
      </a:dk2>
      <a:lt2>
        <a:srgbClr val="B2B2B2"/>
      </a:lt2>
      <a:accent1>
        <a:srgbClr val="006699"/>
      </a:accent1>
      <a:accent2>
        <a:srgbClr val="A50021"/>
      </a:accent2>
      <a:accent3>
        <a:srgbClr val="33CC33"/>
      </a:accent3>
      <a:accent4>
        <a:srgbClr val="FF9933"/>
      </a:accent4>
      <a:accent5>
        <a:srgbClr val="9933FF"/>
      </a:accent5>
      <a:accent6>
        <a:srgbClr val="FFFF00"/>
      </a:accent6>
      <a:hlink>
        <a:srgbClr val="0000FF"/>
      </a:hlink>
      <a:folHlink>
        <a:srgbClr val="FF00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TKB" id="{C0253A87-15AE-4E2E-971F-9FC016CD33A9}" vid="{8EC7D9B9-03C8-4F14-962C-C693A675A2F7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ETKB</Template>
  <TotalTime>2772</TotalTime>
  <Words>2020</Words>
  <Application>Microsoft Office PowerPoint</Application>
  <PresentationFormat>Geniş ekran</PresentationFormat>
  <Paragraphs>286</Paragraphs>
  <Slides>25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8" baseType="lpstr">
      <vt:lpstr>Arial</vt:lpstr>
      <vt:lpstr>Calibri</vt:lpstr>
      <vt:lpstr>ETKB</vt:lpstr>
      <vt:lpstr>Introduction to Integrated Assessment Modeling</vt:lpstr>
      <vt:lpstr>Socio-economic Scenarios</vt:lpstr>
      <vt:lpstr>Biogeochemical Cycle</vt:lpstr>
      <vt:lpstr>Earth System Interactions</vt:lpstr>
      <vt:lpstr>Integrated Assessment Modeling</vt:lpstr>
      <vt:lpstr>Rebound Effect</vt:lpstr>
      <vt:lpstr>Social and Environmental Development</vt:lpstr>
      <vt:lpstr>Baseline Energy System - Westeros</vt:lpstr>
      <vt:lpstr>Model Structure</vt:lpstr>
      <vt:lpstr>Energy Demand</vt:lpstr>
      <vt:lpstr>Technology Parameters</vt:lpstr>
      <vt:lpstr>Historical Capacity</vt:lpstr>
      <vt:lpstr>Running the Problem</vt:lpstr>
      <vt:lpstr>Baseline Scenario</vt:lpstr>
      <vt:lpstr>Introducing Emissions</vt:lpstr>
      <vt:lpstr>Emissions Cumulative Bound Scenario</vt:lpstr>
      <vt:lpstr>Emissions Cumulative Bound Scenario</vt:lpstr>
      <vt:lpstr>Emissions Annual Bound Scenario</vt:lpstr>
      <vt:lpstr>Emissions Annual Bound Scenario</vt:lpstr>
      <vt:lpstr>External Costs</vt:lpstr>
      <vt:lpstr>Emissions Tax Scenario</vt:lpstr>
      <vt:lpstr>Emissions Tax Scenario</vt:lpstr>
      <vt:lpstr>Discussion</vt:lpstr>
      <vt:lpstr>Recommendations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Enerji Arz Stratejilerinin ve Genel Çevresel Etkilerinin Modellenmesi (MESSAGE)</dc:title>
  <dc:creator>Görkem Güngör</dc:creator>
  <cp:lastModifiedBy>Görkem Güngör</cp:lastModifiedBy>
  <cp:revision>325</cp:revision>
  <dcterms:created xsi:type="dcterms:W3CDTF">2021-08-19T05:48:26Z</dcterms:created>
  <dcterms:modified xsi:type="dcterms:W3CDTF">2022-12-28T11:58:53Z</dcterms:modified>
</cp:coreProperties>
</file>